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10"/>
  </p:notesMasterIdLst>
  <p:sldIdLst>
    <p:sldId id="258" r:id="rId2"/>
    <p:sldId id="264" r:id="rId3"/>
    <p:sldId id="259" r:id="rId4"/>
    <p:sldId id="262" r:id="rId5"/>
    <p:sldId id="261" r:id="rId6"/>
    <p:sldId id="265" r:id="rId7"/>
    <p:sldId id="263" r:id="rId8"/>
    <p:sldId id="26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7965" autoAdjust="0"/>
    <p:restoredTop sz="94660"/>
  </p:normalViewPr>
  <p:slideViewPr>
    <p:cSldViewPr snapToGrid="0">
      <p:cViewPr varScale="1">
        <p:scale>
          <a:sx n="81" d="100"/>
          <a:sy n="81" d="100"/>
        </p:scale>
        <p:origin x="184" y="1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194230-0644-4AC8-81BE-BA0D573A308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8A28702-5B68-4A92-A764-DB021E57CAF7}">
      <dgm:prSet/>
      <dgm:spPr/>
      <dgm:t>
        <a:bodyPr/>
        <a:lstStyle/>
        <a:p>
          <a:pPr>
            <a:lnSpc>
              <a:spcPct val="100000"/>
            </a:lnSpc>
          </a:pPr>
          <a:r>
            <a:rPr lang="en-US"/>
            <a:t>Web scrapping using Beautiful Soup</a:t>
          </a:r>
        </a:p>
      </dgm:t>
    </dgm:pt>
    <dgm:pt modelId="{6D7AD5C9-8DA0-4D9D-A93D-BB9C99993E94}" type="parTrans" cxnId="{58DD443F-DC71-4F2A-B010-0C1203ACFABC}">
      <dgm:prSet/>
      <dgm:spPr/>
      <dgm:t>
        <a:bodyPr/>
        <a:lstStyle/>
        <a:p>
          <a:endParaRPr lang="en-US"/>
        </a:p>
      </dgm:t>
    </dgm:pt>
    <dgm:pt modelId="{331E3747-C8EA-4345-830F-59D3E9E35701}" type="sibTrans" cxnId="{58DD443F-DC71-4F2A-B010-0C1203ACFABC}">
      <dgm:prSet/>
      <dgm:spPr/>
      <dgm:t>
        <a:bodyPr/>
        <a:lstStyle/>
        <a:p>
          <a:pPr>
            <a:lnSpc>
              <a:spcPct val="100000"/>
            </a:lnSpc>
          </a:pPr>
          <a:endParaRPr lang="en-US"/>
        </a:p>
      </dgm:t>
    </dgm:pt>
    <dgm:pt modelId="{1AF54241-C764-49D8-99BF-B1BBC3F9044D}">
      <dgm:prSet/>
      <dgm:spPr/>
      <dgm:t>
        <a:bodyPr/>
        <a:lstStyle/>
        <a:p>
          <a:pPr>
            <a:lnSpc>
              <a:spcPct val="100000"/>
            </a:lnSpc>
          </a:pPr>
          <a:r>
            <a:rPr lang="en-US"/>
            <a:t>Foursquare API</a:t>
          </a:r>
        </a:p>
      </dgm:t>
    </dgm:pt>
    <dgm:pt modelId="{61796812-1C15-41D7-ADA2-BC842F4B6DCF}" type="parTrans" cxnId="{814B47EC-313F-4EC9-89D0-9BE96629A9D2}">
      <dgm:prSet/>
      <dgm:spPr/>
      <dgm:t>
        <a:bodyPr/>
        <a:lstStyle/>
        <a:p>
          <a:endParaRPr lang="en-US"/>
        </a:p>
      </dgm:t>
    </dgm:pt>
    <dgm:pt modelId="{90259786-39EB-4F0F-ABDE-41A63F9AD8E3}" type="sibTrans" cxnId="{814B47EC-313F-4EC9-89D0-9BE96629A9D2}">
      <dgm:prSet/>
      <dgm:spPr/>
      <dgm:t>
        <a:bodyPr/>
        <a:lstStyle/>
        <a:p>
          <a:pPr>
            <a:lnSpc>
              <a:spcPct val="100000"/>
            </a:lnSpc>
          </a:pPr>
          <a:endParaRPr lang="en-US"/>
        </a:p>
      </dgm:t>
    </dgm:pt>
    <dgm:pt modelId="{E67BC8BC-AE71-492B-AF50-4B192F2615BE}">
      <dgm:prSet/>
      <dgm:spPr/>
      <dgm:t>
        <a:bodyPr/>
        <a:lstStyle/>
        <a:p>
          <a:pPr>
            <a:lnSpc>
              <a:spcPct val="100000"/>
            </a:lnSpc>
          </a:pPr>
          <a:r>
            <a:rPr lang="en-US"/>
            <a:t>Data Visualization using Folium</a:t>
          </a:r>
        </a:p>
      </dgm:t>
    </dgm:pt>
    <dgm:pt modelId="{DD7E3400-F048-49C1-A1C1-E4C7A53F9383}" type="parTrans" cxnId="{C057E6D7-31CC-400E-A3AF-B947B3082DBF}">
      <dgm:prSet/>
      <dgm:spPr/>
      <dgm:t>
        <a:bodyPr/>
        <a:lstStyle/>
        <a:p>
          <a:endParaRPr lang="en-US"/>
        </a:p>
      </dgm:t>
    </dgm:pt>
    <dgm:pt modelId="{775D5883-41C0-4591-A260-498BDD260788}" type="sibTrans" cxnId="{C057E6D7-31CC-400E-A3AF-B947B3082DBF}">
      <dgm:prSet/>
      <dgm:spPr/>
      <dgm:t>
        <a:bodyPr/>
        <a:lstStyle/>
        <a:p>
          <a:pPr>
            <a:lnSpc>
              <a:spcPct val="100000"/>
            </a:lnSpc>
          </a:pPr>
          <a:endParaRPr lang="en-US"/>
        </a:p>
      </dgm:t>
    </dgm:pt>
    <dgm:pt modelId="{7E09F267-B5E5-4BE8-9D58-EB474E7F7F80}">
      <dgm:prSet/>
      <dgm:spPr/>
      <dgm:t>
        <a:bodyPr/>
        <a:lstStyle/>
        <a:p>
          <a:pPr>
            <a:lnSpc>
              <a:spcPct val="100000"/>
            </a:lnSpc>
          </a:pPr>
          <a:r>
            <a:rPr lang="en-US"/>
            <a:t>Data manipulation using numpy and pandas</a:t>
          </a:r>
        </a:p>
      </dgm:t>
    </dgm:pt>
    <dgm:pt modelId="{489598AC-F9DE-45DE-851A-89E2D2456A04}" type="parTrans" cxnId="{CC202540-40F9-47B0-907F-334271C6EFBD}">
      <dgm:prSet/>
      <dgm:spPr/>
      <dgm:t>
        <a:bodyPr/>
        <a:lstStyle/>
        <a:p>
          <a:endParaRPr lang="en-US"/>
        </a:p>
      </dgm:t>
    </dgm:pt>
    <dgm:pt modelId="{9A0546CD-0885-4D6D-847F-9A0C47187A14}" type="sibTrans" cxnId="{CC202540-40F9-47B0-907F-334271C6EFBD}">
      <dgm:prSet/>
      <dgm:spPr/>
      <dgm:t>
        <a:bodyPr/>
        <a:lstStyle/>
        <a:p>
          <a:pPr>
            <a:lnSpc>
              <a:spcPct val="100000"/>
            </a:lnSpc>
          </a:pPr>
          <a:endParaRPr lang="en-US"/>
        </a:p>
      </dgm:t>
    </dgm:pt>
    <dgm:pt modelId="{DDDDF824-D5A3-4AB6-ADCC-6FE92C25275B}">
      <dgm:prSet/>
      <dgm:spPr/>
      <dgm:t>
        <a:bodyPr/>
        <a:lstStyle/>
        <a:p>
          <a:pPr>
            <a:lnSpc>
              <a:spcPct val="100000"/>
            </a:lnSpc>
          </a:pPr>
          <a:r>
            <a:rPr lang="en-US"/>
            <a:t>Clustering using K-Means</a:t>
          </a:r>
          <a:endParaRPr lang="en-US" dirty="0"/>
        </a:p>
      </dgm:t>
    </dgm:pt>
    <dgm:pt modelId="{34B2DDA9-33F8-49D5-9E34-26A20AFC3F5B}" type="parTrans" cxnId="{44FA232D-0C1B-4EF0-82D7-43B959AC4EF0}">
      <dgm:prSet/>
      <dgm:spPr/>
      <dgm:t>
        <a:bodyPr/>
        <a:lstStyle/>
        <a:p>
          <a:endParaRPr lang="en-US"/>
        </a:p>
      </dgm:t>
    </dgm:pt>
    <dgm:pt modelId="{017B35A2-C41B-4966-BAE9-2BE1B7549D90}" type="sibTrans" cxnId="{44FA232D-0C1B-4EF0-82D7-43B959AC4EF0}">
      <dgm:prSet/>
      <dgm:spPr/>
      <dgm:t>
        <a:bodyPr/>
        <a:lstStyle/>
        <a:p>
          <a:endParaRPr lang="en-US"/>
        </a:p>
      </dgm:t>
    </dgm:pt>
    <dgm:pt modelId="{073878EE-1E3E-4045-9DF2-1DE53C61CB25}" type="pres">
      <dgm:prSet presAssocID="{F7194230-0644-4AC8-81BE-BA0D573A308F}" presName="root" presStyleCnt="0">
        <dgm:presLayoutVars>
          <dgm:dir/>
          <dgm:resizeHandles val="exact"/>
        </dgm:presLayoutVars>
      </dgm:prSet>
      <dgm:spPr/>
    </dgm:pt>
    <dgm:pt modelId="{D6F12083-EE3D-4090-B7F6-EE07BC9EEC44}" type="pres">
      <dgm:prSet presAssocID="{08A28702-5B68-4A92-A764-DB021E57CAF7}" presName="compNode" presStyleCnt="0"/>
      <dgm:spPr/>
    </dgm:pt>
    <dgm:pt modelId="{6C2DD20A-9C07-436F-A007-D15A27C5FD48}" type="pres">
      <dgm:prSet presAssocID="{08A28702-5B68-4A92-A764-DB021E57CAF7}" presName="bgRect" presStyleLbl="bgShp" presStyleIdx="0" presStyleCnt="5"/>
      <dgm:spPr/>
    </dgm:pt>
    <dgm:pt modelId="{270745BE-5C9B-49F6-80B5-467587262E57}" type="pres">
      <dgm:prSet presAssocID="{08A28702-5B68-4A92-A764-DB021E57CAF7}"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a:ext>
      </dgm:extLst>
    </dgm:pt>
    <dgm:pt modelId="{2024A7C6-205C-43A2-BE19-01EB88EFA03D}" type="pres">
      <dgm:prSet presAssocID="{08A28702-5B68-4A92-A764-DB021E57CAF7}" presName="spaceRect" presStyleCnt="0"/>
      <dgm:spPr/>
    </dgm:pt>
    <dgm:pt modelId="{E77DFAB2-41D0-4946-89D9-2E606E8B684F}" type="pres">
      <dgm:prSet presAssocID="{08A28702-5B68-4A92-A764-DB021E57CAF7}" presName="parTx" presStyleLbl="revTx" presStyleIdx="0" presStyleCnt="5">
        <dgm:presLayoutVars>
          <dgm:chMax val="0"/>
          <dgm:chPref val="0"/>
        </dgm:presLayoutVars>
      </dgm:prSet>
      <dgm:spPr/>
    </dgm:pt>
    <dgm:pt modelId="{904A68DC-DD6D-4156-B2DF-CA8A00C9755D}" type="pres">
      <dgm:prSet presAssocID="{331E3747-C8EA-4345-830F-59D3E9E35701}" presName="sibTrans" presStyleCnt="0"/>
      <dgm:spPr/>
    </dgm:pt>
    <dgm:pt modelId="{3C37C51C-DBFA-4C97-897F-EAD9E8CB23B7}" type="pres">
      <dgm:prSet presAssocID="{1AF54241-C764-49D8-99BF-B1BBC3F9044D}" presName="compNode" presStyleCnt="0"/>
      <dgm:spPr/>
    </dgm:pt>
    <dgm:pt modelId="{8D8D35B6-B86B-4155-893E-BB7A64A92358}" type="pres">
      <dgm:prSet presAssocID="{1AF54241-C764-49D8-99BF-B1BBC3F9044D}" presName="bgRect" presStyleLbl="bgShp" presStyleIdx="1" presStyleCnt="5"/>
      <dgm:spPr/>
    </dgm:pt>
    <dgm:pt modelId="{05C32E71-D333-44AA-99FB-D9562F110036}" type="pres">
      <dgm:prSet presAssocID="{1AF54241-C764-49D8-99BF-B1BBC3F9044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8628CB90-955E-48DA-8837-6D3DF1D3A1FB}" type="pres">
      <dgm:prSet presAssocID="{1AF54241-C764-49D8-99BF-B1BBC3F9044D}" presName="spaceRect" presStyleCnt="0"/>
      <dgm:spPr/>
    </dgm:pt>
    <dgm:pt modelId="{A476B9C0-7261-454F-B6B4-5E3B28D03EAE}" type="pres">
      <dgm:prSet presAssocID="{1AF54241-C764-49D8-99BF-B1BBC3F9044D}" presName="parTx" presStyleLbl="revTx" presStyleIdx="1" presStyleCnt="5">
        <dgm:presLayoutVars>
          <dgm:chMax val="0"/>
          <dgm:chPref val="0"/>
        </dgm:presLayoutVars>
      </dgm:prSet>
      <dgm:spPr/>
    </dgm:pt>
    <dgm:pt modelId="{91C00230-D593-4BAF-ADED-FB68B8C20ABA}" type="pres">
      <dgm:prSet presAssocID="{90259786-39EB-4F0F-ABDE-41A63F9AD8E3}" presName="sibTrans" presStyleCnt="0"/>
      <dgm:spPr/>
    </dgm:pt>
    <dgm:pt modelId="{005C09C8-83BB-4E53-84F2-9E398AC8BA12}" type="pres">
      <dgm:prSet presAssocID="{E67BC8BC-AE71-492B-AF50-4B192F2615BE}" presName="compNode" presStyleCnt="0"/>
      <dgm:spPr/>
    </dgm:pt>
    <dgm:pt modelId="{69480B5A-39C5-4F90-9328-552A02528A0E}" type="pres">
      <dgm:prSet presAssocID="{E67BC8BC-AE71-492B-AF50-4B192F2615BE}" presName="bgRect" presStyleLbl="bgShp" presStyleIdx="2" presStyleCnt="5"/>
      <dgm:spPr/>
    </dgm:pt>
    <dgm:pt modelId="{8F24EA2F-D8A7-46B9-9DFE-ACB1F1134FC8}" type="pres">
      <dgm:prSet presAssocID="{E67BC8BC-AE71-492B-AF50-4B192F2615B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2C6BF21D-49BE-44C8-B53C-7844BE94FD9D}" type="pres">
      <dgm:prSet presAssocID="{E67BC8BC-AE71-492B-AF50-4B192F2615BE}" presName="spaceRect" presStyleCnt="0"/>
      <dgm:spPr/>
    </dgm:pt>
    <dgm:pt modelId="{638E88B6-846B-42EA-8E65-A5FB25F73094}" type="pres">
      <dgm:prSet presAssocID="{E67BC8BC-AE71-492B-AF50-4B192F2615BE}" presName="parTx" presStyleLbl="revTx" presStyleIdx="2" presStyleCnt="5">
        <dgm:presLayoutVars>
          <dgm:chMax val="0"/>
          <dgm:chPref val="0"/>
        </dgm:presLayoutVars>
      </dgm:prSet>
      <dgm:spPr/>
    </dgm:pt>
    <dgm:pt modelId="{BC6D3579-49B6-4D4C-9241-458FB7627B86}" type="pres">
      <dgm:prSet presAssocID="{775D5883-41C0-4591-A260-498BDD260788}" presName="sibTrans" presStyleCnt="0"/>
      <dgm:spPr/>
    </dgm:pt>
    <dgm:pt modelId="{207B999B-3B9C-4E01-AD96-182C61F58AD0}" type="pres">
      <dgm:prSet presAssocID="{7E09F267-B5E5-4BE8-9D58-EB474E7F7F80}" presName="compNode" presStyleCnt="0"/>
      <dgm:spPr/>
    </dgm:pt>
    <dgm:pt modelId="{0A73DAB3-D222-407A-A14F-5B607977CFD5}" type="pres">
      <dgm:prSet presAssocID="{7E09F267-B5E5-4BE8-9D58-EB474E7F7F80}" presName="bgRect" presStyleLbl="bgShp" presStyleIdx="3" presStyleCnt="5"/>
      <dgm:spPr/>
    </dgm:pt>
    <dgm:pt modelId="{BE387810-8641-4C79-A7D4-ABD24D3762E1}" type="pres">
      <dgm:prSet presAssocID="{7E09F267-B5E5-4BE8-9D58-EB474E7F7F80}"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ears"/>
        </a:ext>
      </dgm:extLst>
    </dgm:pt>
    <dgm:pt modelId="{99D227D2-FA1C-42C1-A308-6AA6E4DA99EB}" type="pres">
      <dgm:prSet presAssocID="{7E09F267-B5E5-4BE8-9D58-EB474E7F7F80}" presName="spaceRect" presStyleCnt="0"/>
      <dgm:spPr/>
    </dgm:pt>
    <dgm:pt modelId="{06DF81BF-6AA3-4F4B-9AA0-F06167500702}" type="pres">
      <dgm:prSet presAssocID="{7E09F267-B5E5-4BE8-9D58-EB474E7F7F80}" presName="parTx" presStyleLbl="revTx" presStyleIdx="3" presStyleCnt="5">
        <dgm:presLayoutVars>
          <dgm:chMax val="0"/>
          <dgm:chPref val="0"/>
        </dgm:presLayoutVars>
      </dgm:prSet>
      <dgm:spPr/>
    </dgm:pt>
    <dgm:pt modelId="{CDA01965-B816-4C9D-B93B-A10CC9F8DD6D}" type="pres">
      <dgm:prSet presAssocID="{9A0546CD-0885-4D6D-847F-9A0C47187A14}" presName="sibTrans" presStyleCnt="0"/>
      <dgm:spPr/>
    </dgm:pt>
    <dgm:pt modelId="{C99687F6-9A80-404F-A7FC-111328D9AE08}" type="pres">
      <dgm:prSet presAssocID="{DDDDF824-D5A3-4AB6-ADCC-6FE92C25275B}" presName="compNode" presStyleCnt="0"/>
      <dgm:spPr/>
    </dgm:pt>
    <dgm:pt modelId="{F8B2AF36-2105-451D-89DA-907A9B84CA98}" type="pres">
      <dgm:prSet presAssocID="{DDDDF824-D5A3-4AB6-ADCC-6FE92C25275B}" presName="bgRect" presStyleLbl="bgShp" presStyleIdx="4" presStyleCnt="5"/>
      <dgm:spPr/>
    </dgm:pt>
    <dgm:pt modelId="{6904838C-3106-4038-9004-153EC405CEBF}" type="pres">
      <dgm:prSet presAssocID="{DDDDF824-D5A3-4AB6-ADCC-6FE92C25275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Research"/>
        </a:ext>
      </dgm:extLst>
    </dgm:pt>
    <dgm:pt modelId="{A907D223-CC25-4C13-9E29-292CD0A0DCFB}" type="pres">
      <dgm:prSet presAssocID="{DDDDF824-D5A3-4AB6-ADCC-6FE92C25275B}" presName="spaceRect" presStyleCnt="0"/>
      <dgm:spPr/>
    </dgm:pt>
    <dgm:pt modelId="{5BA69EEE-9B57-4C75-9E4B-20FED941F86F}" type="pres">
      <dgm:prSet presAssocID="{DDDDF824-D5A3-4AB6-ADCC-6FE92C25275B}" presName="parTx" presStyleLbl="revTx" presStyleIdx="4" presStyleCnt="5">
        <dgm:presLayoutVars>
          <dgm:chMax val="0"/>
          <dgm:chPref val="0"/>
        </dgm:presLayoutVars>
      </dgm:prSet>
      <dgm:spPr/>
    </dgm:pt>
  </dgm:ptLst>
  <dgm:cxnLst>
    <dgm:cxn modelId="{7FFE871B-8FDE-924C-A892-B35A8C75E905}" type="presOf" srcId="{E67BC8BC-AE71-492B-AF50-4B192F2615BE}" destId="{638E88B6-846B-42EA-8E65-A5FB25F73094}" srcOrd="0" destOrd="0" presId="urn:microsoft.com/office/officeart/2018/2/layout/IconVerticalSolidList"/>
    <dgm:cxn modelId="{44FA232D-0C1B-4EF0-82D7-43B959AC4EF0}" srcId="{F7194230-0644-4AC8-81BE-BA0D573A308F}" destId="{DDDDF824-D5A3-4AB6-ADCC-6FE92C25275B}" srcOrd="4" destOrd="0" parTransId="{34B2DDA9-33F8-49D5-9E34-26A20AFC3F5B}" sibTransId="{017B35A2-C41B-4966-BAE9-2BE1B7549D90}"/>
    <dgm:cxn modelId="{A4E71F33-4026-8E49-86C0-CCB6ADBFD57E}" type="presOf" srcId="{08A28702-5B68-4A92-A764-DB021E57CAF7}" destId="{E77DFAB2-41D0-4946-89D9-2E606E8B684F}" srcOrd="0" destOrd="0" presId="urn:microsoft.com/office/officeart/2018/2/layout/IconVerticalSolidList"/>
    <dgm:cxn modelId="{58DD443F-DC71-4F2A-B010-0C1203ACFABC}" srcId="{F7194230-0644-4AC8-81BE-BA0D573A308F}" destId="{08A28702-5B68-4A92-A764-DB021E57CAF7}" srcOrd="0" destOrd="0" parTransId="{6D7AD5C9-8DA0-4D9D-A93D-BB9C99993E94}" sibTransId="{331E3747-C8EA-4345-830F-59D3E9E35701}"/>
    <dgm:cxn modelId="{CC202540-40F9-47B0-907F-334271C6EFBD}" srcId="{F7194230-0644-4AC8-81BE-BA0D573A308F}" destId="{7E09F267-B5E5-4BE8-9D58-EB474E7F7F80}" srcOrd="3" destOrd="0" parTransId="{489598AC-F9DE-45DE-851A-89E2D2456A04}" sibTransId="{9A0546CD-0885-4D6D-847F-9A0C47187A14}"/>
    <dgm:cxn modelId="{20081150-C0E8-734C-B5A5-49D6F945A326}" type="presOf" srcId="{F7194230-0644-4AC8-81BE-BA0D573A308F}" destId="{073878EE-1E3E-4045-9DF2-1DE53C61CB25}" srcOrd="0" destOrd="0" presId="urn:microsoft.com/office/officeart/2018/2/layout/IconVerticalSolidList"/>
    <dgm:cxn modelId="{218B8E51-916F-2A44-9DED-79533CB2D37E}" type="presOf" srcId="{1AF54241-C764-49D8-99BF-B1BBC3F9044D}" destId="{A476B9C0-7261-454F-B6B4-5E3B28D03EAE}" srcOrd="0" destOrd="0" presId="urn:microsoft.com/office/officeart/2018/2/layout/IconVerticalSolidList"/>
    <dgm:cxn modelId="{6FBB276B-AB47-9741-B4EA-749701FCE1E0}" type="presOf" srcId="{DDDDF824-D5A3-4AB6-ADCC-6FE92C25275B}" destId="{5BA69EEE-9B57-4C75-9E4B-20FED941F86F}" srcOrd="0" destOrd="0" presId="urn:microsoft.com/office/officeart/2018/2/layout/IconVerticalSolidList"/>
    <dgm:cxn modelId="{BB85F6BF-EAB9-E64E-8D9E-02EF682DBA14}" type="presOf" srcId="{7E09F267-B5E5-4BE8-9D58-EB474E7F7F80}" destId="{06DF81BF-6AA3-4F4B-9AA0-F06167500702}" srcOrd="0" destOrd="0" presId="urn:microsoft.com/office/officeart/2018/2/layout/IconVerticalSolidList"/>
    <dgm:cxn modelId="{C057E6D7-31CC-400E-A3AF-B947B3082DBF}" srcId="{F7194230-0644-4AC8-81BE-BA0D573A308F}" destId="{E67BC8BC-AE71-492B-AF50-4B192F2615BE}" srcOrd="2" destOrd="0" parTransId="{DD7E3400-F048-49C1-A1C1-E4C7A53F9383}" sibTransId="{775D5883-41C0-4591-A260-498BDD260788}"/>
    <dgm:cxn modelId="{814B47EC-313F-4EC9-89D0-9BE96629A9D2}" srcId="{F7194230-0644-4AC8-81BE-BA0D573A308F}" destId="{1AF54241-C764-49D8-99BF-B1BBC3F9044D}" srcOrd="1" destOrd="0" parTransId="{61796812-1C15-41D7-ADA2-BC842F4B6DCF}" sibTransId="{90259786-39EB-4F0F-ABDE-41A63F9AD8E3}"/>
    <dgm:cxn modelId="{387A0A0B-8396-1B40-9575-B518485B3B91}" type="presParOf" srcId="{073878EE-1E3E-4045-9DF2-1DE53C61CB25}" destId="{D6F12083-EE3D-4090-B7F6-EE07BC9EEC44}" srcOrd="0" destOrd="0" presId="urn:microsoft.com/office/officeart/2018/2/layout/IconVerticalSolidList"/>
    <dgm:cxn modelId="{866FB122-E040-5B46-B789-9EE83B9C24E3}" type="presParOf" srcId="{D6F12083-EE3D-4090-B7F6-EE07BC9EEC44}" destId="{6C2DD20A-9C07-436F-A007-D15A27C5FD48}" srcOrd="0" destOrd="0" presId="urn:microsoft.com/office/officeart/2018/2/layout/IconVerticalSolidList"/>
    <dgm:cxn modelId="{A3154C43-DB3F-9348-9F2A-372C9C458411}" type="presParOf" srcId="{D6F12083-EE3D-4090-B7F6-EE07BC9EEC44}" destId="{270745BE-5C9B-49F6-80B5-467587262E57}" srcOrd="1" destOrd="0" presId="urn:microsoft.com/office/officeart/2018/2/layout/IconVerticalSolidList"/>
    <dgm:cxn modelId="{EA706503-2A5E-5447-8CE6-8D3A34F1034A}" type="presParOf" srcId="{D6F12083-EE3D-4090-B7F6-EE07BC9EEC44}" destId="{2024A7C6-205C-43A2-BE19-01EB88EFA03D}" srcOrd="2" destOrd="0" presId="urn:microsoft.com/office/officeart/2018/2/layout/IconVerticalSolidList"/>
    <dgm:cxn modelId="{6A8B4E7B-95E4-9840-A8F1-6A03711FF091}" type="presParOf" srcId="{D6F12083-EE3D-4090-B7F6-EE07BC9EEC44}" destId="{E77DFAB2-41D0-4946-89D9-2E606E8B684F}" srcOrd="3" destOrd="0" presId="urn:microsoft.com/office/officeart/2018/2/layout/IconVerticalSolidList"/>
    <dgm:cxn modelId="{C0A84E02-E7D9-FD4B-930F-BE3DC1BC929D}" type="presParOf" srcId="{073878EE-1E3E-4045-9DF2-1DE53C61CB25}" destId="{904A68DC-DD6D-4156-B2DF-CA8A00C9755D}" srcOrd="1" destOrd="0" presId="urn:microsoft.com/office/officeart/2018/2/layout/IconVerticalSolidList"/>
    <dgm:cxn modelId="{2DA0E2B9-F34D-B34D-BCAD-6E3AA5D62E2A}" type="presParOf" srcId="{073878EE-1E3E-4045-9DF2-1DE53C61CB25}" destId="{3C37C51C-DBFA-4C97-897F-EAD9E8CB23B7}" srcOrd="2" destOrd="0" presId="urn:microsoft.com/office/officeart/2018/2/layout/IconVerticalSolidList"/>
    <dgm:cxn modelId="{3B67ED21-4321-FE44-BFF7-442CEE8E88E3}" type="presParOf" srcId="{3C37C51C-DBFA-4C97-897F-EAD9E8CB23B7}" destId="{8D8D35B6-B86B-4155-893E-BB7A64A92358}" srcOrd="0" destOrd="0" presId="urn:microsoft.com/office/officeart/2018/2/layout/IconVerticalSolidList"/>
    <dgm:cxn modelId="{B46A04BD-ED4A-D741-8E25-B11F6903383C}" type="presParOf" srcId="{3C37C51C-DBFA-4C97-897F-EAD9E8CB23B7}" destId="{05C32E71-D333-44AA-99FB-D9562F110036}" srcOrd="1" destOrd="0" presId="urn:microsoft.com/office/officeart/2018/2/layout/IconVerticalSolidList"/>
    <dgm:cxn modelId="{A9C1D27D-F233-4441-93C7-A39D6F9F7E0E}" type="presParOf" srcId="{3C37C51C-DBFA-4C97-897F-EAD9E8CB23B7}" destId="{8628CB90-955E-48DA-8837-6D3DF1D3A1FB}" srcOrd="2" destOrd="0" presId="urn:microsoft.com/office/officeart/2018/2/layout/IconVerticalSolidList"/>
    <dgm:cxn modelId="{D253C30D-09CC-6449-B94A-0A25B85F7BA1}" type="presParOf" srcId="{3C37C51C-DBFA-4C97-897F-EAD9E8CB23B7}" destId="{A476B9C0-7261-454F-B6B4-5E3B28D03EAE}" srcOrd="3" destOrd="0" presId="urn:microsoft.com/office/officeart/2018/2/layout/IconVerticalSolidList"/>
    <dgm:cxn modelId="{4286E25B-BCD6-F84A-B013-0EBFB5D454AD}" type="presParOf" srcId="{073878EE-1E3E-4045-9DF2-1DE53C61CB25}" destId="{91C00230-D593-4BAF-ADED-FB68B8C20ABA}" srcOrd="3" destOrd="0" presId="urn:microsoft.com/office/officeart/2018/2/layout/IconVerticalSolidList"/>
    <dgm:cxn modelId="{0255321A-0FFD-7141-BA71-AEE7B9C49530}" type="presParOf" srcId="{073878EE-1E3E-4045-9DF2-1DE53C61CB25}" destId="{005C09C8-83BB-4E53-84F2-9E398AC8BA12}" srcOrd="4" destOrd="0" presId="urn:microsoft.com/office/officeart/2018/2/layout/IconVerticalSolidList"/>
    <dgm:cxn modelId="{7F15315B-CE2B-3943-8490-00D309DC8692}" type="presParOf" srcId="{005C09C8-83BB-4E53-84F2-9E398AC8BA12}" destId="{69480B5A-39C5-4F90-9328-552A02528A0E}" srcOrd="0" destOrd="0" presId="urn:microsoft.com/office/officeart/2018/2/layout/IconVerticalSolidList"/>
    <dgm:cxn modelId="{67F88282-EF3A-3549-85F3-84369E5819A0}" type="presParOf" srcId="{005C09C8-83BB-4E53-84F2-9E398AC8BA12}" destId="{8F24EA2F-D8A7-46B9-9DFE-ACB1F1134FC8}" srcOrd="1" destOrd="0" presId="urn:microsoft.com/office/officeart/2018/2/layout/IconVerticalSolidList"/>
    <dgm:cxn modelId="{5830AD74-1493-CB4F-B6A8-82B90E09C7EE}" type="presParOf" srcId="{005C09C8-83BB-4E53-84F2-9E398AC8BA12}" destId="{2C6BF21D-49BE-44C8-B53C-7844BE94FD9D}" srcOrd="2" destOrd="0" presId="urn:microsoft.com/office/officeart/2018/2/layout/IconVerticalSolidList"/>
    <dgm:cxn modelId="{758C89E3-EF42-7747-9F9D-D7ED827D6302}" type="presParOf" srcId="{005C09C8-83BB-4E53-84F2-9E398AC8BA12}" destId="{638E88B6-846B-42EA-8E65-A5FB25F73094}" srcOrd="3" destOrd="0" presId="urn:microsoft.com/office/officeart/2018/2/layout/IconVerticalSolidList"/>
    <dgm:cxn modelId="{ED3D4D58-E181-244E-8655-D6D8F647411D}" type="presParOf" srcId="{073878EE-1E3E-4045-9DF2-1DE53C61CB25}" destId="{BC6D3579-49B6-4D4C-9241-458FB7627B86}" srcOrd="5" destOrd="0" presId="urn:microsoft.com/office/officeart/2018/2/layout/IconVerticalSolidList"/>
    <dgm:cxn modelId="{B0393F46-7341-D04F-AF57-68FD26397642}" type="presParOf" srcId="{073878EE-1E3E-4045-9DF2-1DE53C61CB25}" destId="{207B999B-3B9C-4E01-AD96-182C61F58AD0}" srcOrd="6" destOrd="0" presId="urn:microsoft.com/office/officeart/2018/2/layout/IconVerticalSolidList"/>
    <dgm:cxn modelId="{114E167A-A4C7-914B-BF21-4B05FF6E2A0B}" type="presParOf" srcId="{207B999B-3B9C-4E01-AD96-182C61F58AD0}" destId="{0A73DAB3-D222-407A-A14F-5B607977CFD5}" srcOrd="0" destOrd="0" presId="urn:microsoft.com/office/officeart/2018/2/layout/IconVerticalSolidList"/>
    <dgm:cxn modelId="{98CFC814-A914-E64A-AEFE-936A161C09F0}" type="presParOf" srcId="{207B999B-3B9C-4E01-AD96-182C61F58AD0}" destId="{BE387810-8641-4C79-A7D4-ABD24D3762E1}" srcOrd="1" destOrd="0" presId="urn:microsoft.com/office/officeart/2018/2/layout/IconVerticalSolidList"/>
    <dgm:cxn modelId="{7A1E4E8E-28AE-B747-9898-8531C13DD788}" type="presParOf" srcId="{207B999B-3B9C-4E01-AD96-182C61F58AD0}" destId="{99D227D2-FA1C-42C1-A308-6AA6E4DA99EB}" srcOrd="2" destOrd="0" presId="urn:microsoft.com/office/officeart/2018/2/layout/IconVerticalSolidList"/>
    <dgm:cxn modelId="{84E58B7E-C162-7147-B0D2-193D7C2D6652}" type="presParOf" srcId="{207B999B-3B9C-4E01-AD96-182C61F58AD0}" destId="{06DF81BF-6AA3-4F4B-9AA0-F06167500702}" srcOrd="3" destOrd="0" presId="urn:microsoft.com/office/officeart/2018/2/layout/IconVerticalSolidList"/>
    <dgm:cxn modelId="{59A69901-2DFD-6A47-988D-3868C059A897}" type="presParOf" srcId="{073878EE-1E3E-4045-9DF2-1DE53C61CB25}" destId="{CDA01965-B816-4C9D-B93B-A10CC9F8DD6D}" srcOrd="7" destOrd="0" presId="urn:microsoft.com/office/officeart/2018/2/layout/IconVerticalSolidList"/>
    <dgm:cxn modelId="{5D2E4D6B-69DF-D145-A10D-BDD48B024044}" type="presParOf" srcId="{073878EE-1E3E-4045-9DF2-1DE53C61CB25}" destId="{C99687F6-9A80-404F-A7FC-111328D9AE08}" srcOrd="8" destOrd="0" presId="urn:microsoft.com/office/officeart/2018/2/layout/IconVerticalSolidList"/>
    <dgm:cxn modelId="{9E71A32D-939B-4E41-AF88-81374477B7E8}" type="presParOf" srcId="{C99687F6-9A80-404F-A7FC-111328D9AE08}" destId="{F8B2AF36-2105-451D-89DA-907A9B84CA98}" srcOrd="0" destOrd="0" presId="urn:microsoft.com/office/officeart/2018/2/layout/IconVerticalSolidList"/>
    <dgm:cxn modelId="{D64B68C8-9DAD-1146-9363-371BBA330E45}" type="presParOf" srcId="{C99687F6-9A80-404F-A7FC-111328D9AE08}" destId="{6904838C-3106-4038-9004-153EC405CEBF}" srcOrd="1" destOrd="0" presId="urn:microsoft.com/office/officeart/2018/2/layout/IconVerticalSolidList"/>
    <dgm:cxn modelId="{1D67910C-F5C1-8546-9F96-0E1A9B662531}" type="presParOf" srcId="{C99687F6-9A80-404F-A7FC-111328D9AE08}" destId="{A907D223-CC25-4C13-9E29-292CD0A0DCFB}" srcOrd="2" destOrd="0" presId="urn:microsoft.com/office/officeart/2018/2/layout/IconVerticalSolidList"/>
    <dgm:cxn modelId="{903C0C3E-D3E7-4147-9421-071A467ADB5A}" type="presParOf" srcId="{C99687F6-9A80-404F-A7FC-111328D9AE08}" destId="{5BA69EEE-9B57-4C75-9E4B-20FED941F86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DD20A-9C07-436F-A007-D15A27C5FD48}">
      <dsp:nvSpPr>
        <dsp:cNvPr id="0" name=""/>
        <dsp:cNvSpPr/>
      </dsp:nvSpPr>
      <dsp:spPr>
        <a:xfrm>
          <a:off x="0" y="459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745BE-5C9B-49F6-80B5-467587262E57}">
      <dsp:nvSpPr>
        <dsp:cNvPr id="0" name=""/>
        <dsp:cNvSpPr/>
      </dsp:nvSpPr>
      <dsp:spPr>
        <a:xfrm>
          <a:off x="296259" y="224956"/>
          <a:ext cx="538654" cy="53865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7DFAB2-41D0-4946-89D9-2E606E8B684F}">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Web scrapping using Beautiful Soup</a:t>
          </a:r>
        </a:p>
      </dsp:txBody>
      <dsp:txXfrm>
        <a:off x="1131174" y="4597"/>
        <a:ext cx="5382429" cy="979371"/>
      </dsp:txXfrm>
    </dsp:sp>
    <dsp:sp modelId="{8D8D35B6-B86B-4155-893E-BB7A64A92358}">
      <dsp:nvSpPr>
        <dsp:cNvPr id="0" name=""/>
        <dsp:cNvSpPr/>
      </dsp:nvSpPr>
      <dsp:spPr>
        <a:xfrm>
          <a:off x="0" y="1228812"/>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C32E71-D333-44AA-99FB-D9562F110036}">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76B9C0-7261-454F-B6B4-5E3B28D03EAE}">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Foursquare API</a:t>
          </a:r>
        </a:p>
      </dsp:txBody>
      <dsp:txXfrm>
        <a:off x="1131174" y="1228812"/>
        <a:ext cx="5382429" cy="979371"/>
      </dsp:txXfrm>
    </dsp:sp>
    <dsp:sp modelId="{69480B5A-39C5-4F90-9328-552A02528A0E}">
      <dsp:nvSpPr>
        <dsp:cNvPr id="0" name=""/>
        <dsp:cNvSpPr/>
      </dsp:nvSpPr>
      <dsp:spPr>
        <a:xfrm>
          <a:off x="0" y="245302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24EA2F-D8A7-46B9-9DFE-ACB1F1134FC8}">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8E88B6-846B-42EA-8E65-A5FB25F73094}">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Data Visualization using Folium</a:t>
          </a:r>
        </a:p>
      </dsp:txBody>
      <dsp:txXfrm>
        <a:off x="1131174" y="2453027"/>
        <a:ext cx="5382429" cy="979371"/>
      </dsp:txXfrm>
    </dsp:sp>
    <dsp:sp modelId="{0A73DAB3-D222-407A-A14F-5B607977CFD5}">
      <dsp:nvSpPr>
        <dsp:cNvPr id="0" name=""/>
        <dsp:cNvSpPr/>
      </dsp:nvSpPr>
      <dsp:spPr>
        <a:xfrm>
          <a:off x="0" y="3677241"/>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387810-8641-4C79-A7D4-ABD24D3762E1}">
      <dsp:nvSpPr>
        <dsp:cNvPr id="0" name=""/>
        <dsp:cNvSpPr/>
      </dsp:nvSpPr>
      <dsp:spPr>
        <a:xfrm>
          <a:off x="296259" y="3897600"/>
          <a:ext cx="538654" cy="53865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DF81BF-6AA3-4F4B-9AA0-F06167500702}">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Data manipulation using numpy and pandas</a:t>
          </a:r>
        </a:p>
      </dsp:txBody>
      <dsp:txXfrm>
        <a:off x="1131174" y="3677241"/>
        <a:ext cx="5382429" cy="979371"/>
      </dsp:txXfrm>
    </dsp:sp>
    <dsp:sp modelId="{F8B2AF36-2105-451D-89DA-907A9B84CA98}">
      <dsp:nvSpPr>
        <dsp:cNvPr id="0" name=""/>
        <dsp:cNvSpPr/>
      </dsp:nvSpPr>
      <dsp:spPr>
        <a:xfrm>
          <a:off x="0" y="4901456"/>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04838C-3106-4038-9004-153EC405CEBF}">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A69EEE-9B57-4C75-9E4B-20FED941F86F}">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Clustering using K-Means</a:t>
          </a:r>
          <a:endParaRPr lang="en-US" sz="1900" kern="1200" dirty="0"/>
        </a:p>
      </dsp:txBody>
      <dsp:txXfrm>
        <a:off x="1131174" y="4901456"/>
        <a:ext cx="5382429" cy="9793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114973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6495F3-B757-4FAF-98AA-EDA7D1485485}" type="datetimeFigureOut">
              <a:rPr lang="en-US" smtClean="0"/>
              <a:t>11/24/19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94516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6495F3-B757-4FAF-98AA-EDA7D1485485}" type="datetimeFigureOut">
              <a:rPr lang="en-US" smtClean="0"/>
              <a:t>11/24/19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891635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6495F3-B757-4FAF-98AA-EDA7D1485485}" type="datetimeFigureOut">
              <a:rPr lang="en-US" smtClean="0"/>
              <a:t>11/24/19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031513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6495F3-B757-4FAF-98AA-EDA7D1485485}" type="datetimeFigureOut">
              <a:rPr lang="en-US" smtClean="0"/>
              <a:t>11/24/19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948656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6495F3-B757-4FAF-98AA-EDA7D1485485}" type="datetimeFigureOut">
              <a:rPr lang="en-US" smtClean="0"/>
              <a:t>11/24/19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604226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6495F3-B757-4FAF-98AA-EDA7D1485485}" type="datetimeFigureOut">
              <a:rPr lang="en-US" smtClean="0"/>
              <a:t>11/24/19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247787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6495F3-B757-4FAF-98AA-EDA7D1485485}" type="datetimeFigureOut">
              <a:rPr lang="en-US" smtClean="0"/>
              <a:t>11/24/19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197229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6495F3-B757-4FAF-98AA-EDA7D1485485}" type="datetimeFigureOut">
              <a:rPr lang="en-US" smtClean="0"/>
              <a:t>11/24/19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970212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6495F3-B757-4FAF-98AA-EDA7D1485485}" type="datetimeFigureOut">
              <a:rPr lang="en-US" smtClean="0"/>
              <a:t>11/24/19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382105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495F3-B757-4FAF-98AA-EDA7D1485485}" type="datetimeFigureOut">
              <a:rPr lang="en-US" smtClean="0"/>
              <a:t>11/24/19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962825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495F3-B757-4FAF-98AA-EDA7D1485485}" type="datetimeFigureOut">
              <a:rPr lang="en-US" smtClean="0"/>
              <a:t>11/24/19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906917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52CD92-9D15-43B4-8516-073FCDAC90D4}" type="datetimeFigureOut">
              <a:rPr lang="en-US" smtClean="0"/>
              <a:t>11/24/19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E1560-7126-406C-A531-3A398E8D0EEA}" type="slidenum">
              <a:rPr lang="en-US" smtClean="0"/>
              <a:t>‹#›</a:t>
            </a:fld>
            <a:endParaRPr lang="en-US"/>
          </a:p>
        </p:txBody>
      </p:sp>
    </p:spTree>
    <p:extLst>
      <p:ext uri="{BB962C8B-B14F-4D97-AF65-F5344CB8AC3E}">
        <p14:creationId xmlns:p14="http://schemas.microsoft.com/office/powerpoint/2010/main" val="266396645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3.0" TargetMode="External"/><Relationship Id="rId2" Type="http://schemas.openxmlformats.org/officeDocument/2006/relationships/hyperlink" Target="http://commons.wikimedia.org/wiki/File:Behrmann_projection_SW.jpg" TargetMode="Externa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2.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529" y="5091763"/>
            <a:ext cx="8292658" cy="1264588"/>
          </a:xfrm>
        </p:spPr>
        <p:txBody>
          <a:bodyPr anchor="ctr">
            <a:normAutofit fontScale="90000"/>
          </a:bodyPr>
          <a:lstStyle/>
          <a:p>
            <a:pPr algn="r"/>
            <a:r>
              <a:rPr lang="en-US" b="1" dirty="0"/>
              <a:t>New Asian Recreational Food Hall Location &amp; Venues </a:t>
            </a:r>
            <a:endParaRPr lang="en-US" dirty="0"/>
          </a:p>
        </p:txBody>
      </p:sp>
      <p:sp>
        <p:nvSpPr>
          <p:cNvPr id="3" name="Content Placeholder 2"/>
          <p:cNvSpPr>
            <a:spLocks noGrp="1"/>
          </p:cNvSpPr>
          <p:nvPr>
            <p:ph type="subTitle" idx="1"/>
          </p:nvPr>
        </p:nvSpPr>
        <p:spPr>
          <a:xfrm>
            <a:off x="8902263" y="5091763"/>
            <a:ext cx="2806256" cy="1264587"/>
          </a:xfrm>
        </p:spPr>
        <p:txBody>
          <a:bodyPr anchor="ctr">
            <a:normAutofit/>
          </a:bodyPr>
          <a:lstStyle/>
          <a:p>
            <a:pPr algn="l"/>
            <a:r>
              <a:rPr lang="en-US" sz="2000" dirty="0"/>
              <a:t>Data Analysis of Queens</a:t>
            </a:r>
          </a:p>
          <a:p>
            <a:pPr algn="l"/>
            <a:endParaRPr lang="en-US" sz="2000" dirty="0"/>
          </a:p>
        </p:txBody>
      </p:sp>
      <p:cxnSp>
        <p:nvCxnSpPr>
          <p:cNvPr id="20" name="Straight Connector 19">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Footer PlaceHolder 3"/>
          <p:cNvSpPr>
            <a:spLocks noGrp="1"/>
          </p:cNvSpPr>
          <p:nvPr>
            <p:ph type="ftr" sz="quarter" idx="11"/>
          </p:nvPr>
        </p:nvSpPr>
        <p:spPr>
          <a:xfrm>
            <a:off x="4038600" y="6356350"/>
            <a:ext cx="4114800" cy="365125"/>
          </a:xfrm>
        </p:spPr>
        <p:txBody>
          <a:bodyPr>
            <a:normAutofit fontScale="92500" lnSpcReduction="20000"/>
          </a:bodyPr>
          <a:lstStyle/>
          <a:p>
            <a:pPr>
              <a:spcAft>
                <a:spcPts val="600"/>
              </a:spcAft>
            </a:pPr>
            <a:r>
              <a:rPr lang="en-US" dirty="0">
                <a:solidFill>
                  <a:srgbClr val="FFFFFF">
                    <a:alpha val="80000"/>
                  </a:srgbClr>
                </a:solidFill>
                <a:hlinkClick r:id="rId2"/>
              </a:rPr>
              <a:t>Photo</a:t>
            </a:r>
            <a:r>
              <a:rPr lang="en-US" dirty="0">
                <a:solidFill>
                  <a:srgbClr val="FFFFFF">
                    <a:alpha val="80000"/>
                  </a:srgbClr>
                </a:solidFill>
              </a:rPr>
              <a:t> by Google Search / </a:t>
            </a:r>
            <a:r>
              <a:rPr lang="en-US" dirty="0">
                <a:solidFill>
                  <a:srgbClr val="FFFFFF">
                    <a:alpha val="80000"/>
                  </a:srgbClr>
                </a:solidFill>
                <a:hlinkClick r:id="rId3"/>
              </a:rPr>
              <a:t>http://digitalspace.info/?k=sushi+island+queens+ny</a:t>
            </a:r>
          </a:p>
        </p:txBody>
      </p:sp>
      <p:pic>
        <p:nvPicPr>
          <p:cNvPr id="11" name="Picture 10" descr="A view of a city&#10;&#10;Description automatically generated">
            <a:extLst>
              <a:ext uri="{FF2B5EF4-FFF2-40B4-BE49-F238E27FC236}">
                <a16:creationId xmlns:a16="http://schemas.microsoft.com/office/drawing/2014/main" id="{8CDEF5C8-359F-5342-BFAE-44C240360F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5" cy="4640461"/>
          </a:xfrm>
          <a:prstGeom prst="rect">
            <a:avLst/>
          </a:prstGeom>
        </p:spPr>
      </p:pic>
    </p:spTree>
    <p:extLst>
      <p:ext uri="{BB962C8B-B14F-4D97-AF65-F5344CB8AC3E}">
        <p14:creationId xmlns:p14="http://schemas.microsoft.com/office/powerpoint/2010/main" val="104612146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D32AD7C-3076-6D44-9D31-D596F1FEC3B5}"/>
              </a:ext>
            </a:extLst>
          </p:cNvPr>
          <p:cNvSpPr>
            <a:spLocks noGrp="1"/>
          </p:cNvSpPr>
          <p:nvPr>
            <p:ph type="title"/>
          </p:nvPr>
        </p:nvSpPr>
        <p:spPr>
          <a:xfrm>
            <a:off x="833002" y="365125"/>
            <a:ext cx="10520702" cy="1325563"/>
          </a:xfrm>
        </p:spPr>
        <p:txBody>
          <a:bodyPr>
            <a:normAutofit/>
          </a:bodyPr>
          <a:lstStyle/>
          <a:p>
            <a:r>
              <a:rPr lang="en-US" dirty="0">
                <a:solidFill>
                  <a:srgbClr val="FFFFFF"/>
                </a:solidFill>
              </a:rPr>
              <a:t>Business Idea</a:t>
            </a:r>
          </a:p>
        </p:txBody>
      </p:sp>
      <p:sp>
        <p:nvSpPr>
          <p:cNvPr id="3" name="Content Placeholder 2">
            <a:extLst>
              <a:ext uri="{FF2B5EF4-FFF2-40B4-BE49-F238E27FC236}">
                <a16:creationId xmlns:a16="http://schemas.microsoft.com/office/drawing/2014/main" id="{403DC653-8BBE-664A-B0A4-7B966362551D}"/>
              </a:ext>
            </a:extLst>
          </p:cNvPr>
          <p:cNvSpPr>
            <a:spLocks noGrp="1"/>
          </p:cNvSpPr>
          <p:nvPr>
            <p:ph idx="1"/>
          </p:nvPr>
        </p:nvSpPr>
        <p:spPr>
          <a:xfrm>
            <a:off x="838202" y="2022601"/>
            <a:ext cx="6760028" cy="4154361"/>
          </a:xfrm>
        </p:spPr>
        <p:txBody>
          <a:bodyPr>
            <a:normAutofit/>
          </a:bodyPr>
          <a:lstStyle/>
          <a:p>
            <a:r>
              <a:rPr lang="en-US" sz="2400" dirty="0">
                <a:solidFill>
                  <a:srgbClr val="FFFFFF"/>
                </a:solidFill>
              </a:rPr>
              <a:t>The food hall will have individual food, dessert, and beverage concepts, a spacious seating area, and a casual lounge. As its name suggests, the venue is meant to emulate the atmosphere of a neighborhood recreational location.</a:t>
            </a:r>
          </a:p>
          <a:p>
            <a:r>
              <a:rPr lang="en-US" sz="2400" dirty="0">
                <a:solidFill>
                  <a:srgbClr val="FFFFFF"/>
                </a:solidFill>
              </a:rPr>
              <a:t>Asian-focused hub. After witnessing the growing popularity of Asian bubble tea culture. Our investors thought a food hall as the next project. The idea is to create a recreational food hall in Queens, NY.</a:t>
            </a:r>
          </a:p>
          <a:p>
            <a:endParaRPr lang="en-US" sz="2000" dirty="0">
              <a:solidFill>
                <a:srgbClr val="FFFFFF"/>
              </a:solidFill>
            </a:endParaRPr>
          </a:p>
        </p:txBody>
      </p:sp>
      <p:pic>
        <p:nvPicPr>
          <p:cNvPr id="6" name="Picture 5" descr="A group of people standing in front of a crowd&#10;&#10;Description automatically generated">
            <a:extLst>
              <a:ext uri="{FF2B5EF4-FFF2-40B4-BE49-F238E27FC236}">
                <a16:creationId xmlns:a16="http://schemas.microsoft.com/office/drawing/2014/main" id="{B6D35388-6792-FA46-9091-EC08F318F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3942" y="2299683"/>
            <a:ext cx="4275435" cy="2827211"/>
          </a:xfrm>
          <a:prstGeom prst="rect">
            <a:avLst/>
          </a:prstGeom>
        </p:spPr>
      </p:pic>
      <p:sp>
        <p:nvSpPr>
          <p:cNvPr id="9" name="TextBox 8">
            <a:extLst>
              <a:ext uri="{FF2B5EF4-FFF2-40B4-BE49-F238E27FC236}">
                <a16:creationId xmlns:a16="http://schemas.microsoft.com/office/drawing/2014/main" id="{11971B1A-1B29-B847-A4B3-83417436D1D2}"/>
              </a:ext>
            </a:extLst>
          </p:cNvPr>
          <p:cNvSpPr txBox="1"/>
          <p:nvPr/>
        </p:nvSpPr>
        <p:spPr>
          <a:xfrm>
            <a:off x="8971857" y="6176962"/>
            <a:ext cx="3017520" cy="338554"/>
          </a:xfrm>
          <a:prstGeom prst="rect">
            <a:avLst/>
          </a:prstGeom>
          <a:noFill/>
        </p:spPr>
        <p:txBody>
          <a:bodyPr wrap="square" rtlCol="0">
            <a:spAutoFit/>
          </a:bodyPr>
          <a:lstStyle/>
          <a:p>
            <a:r>
              <a:rPr lang="en-US" sz="1600" dirty="0">
                <a:solidFill>
                  <a:schemeClr val="accent5">
                    <a:lumMod val="50000"/>
                  </a:schemeClr>
                </a:solidFill>
              </a:rPr>
              <a:t>Photos by Google Search</a:t>
            </a:r>
          </a:p>
        </p:txBody>
      </p:sp>
    </p:spTree>
    <p:extLst>
      <p:ext uri="{BB962C8B-B14F-4D97-AF65-F5344CB8AC3E}">
        <p14:creationId xmlns:p14="http://schemas.microsoft.com/office/powerpoint/2010/main" val="311515580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1" y="3429000"/>
            <a:ext cx="10723300" cy="2449285"/>
          </a:xfrm>
        </p:spPr>
        <p:txBody>
          <a:bodyPr vert="horz" lIns="91440" tIns="45720" rIns="91440" bIns="45720" rtlCol="0" anchor="t">
            <a:noAutofit/>
          </a:bodyPr>
          <a:lstStyle/>
          <a:p>
            <a:r>
              <a:rPr lang="en-US" sz="2400" dirty="0"/>
              <a:t>The data I used in this project is obtained from https://</a:t>
            </a:r>
            <a:r>
              <a:rPr lang="en-US" sz="2400" dirty="0" err="1"/>
              <a:t>geo.nyu.edu</a:t>
            </a:r>
            <a:r>
              <a:rPr lang="en-US" sz="2400" dirty="0"/>
              <a:t>/catalog/nyu_2451_34572. It contains the data of all the neighborhoods and boroughs in New York City. It belongs to New York University Spatial Data Repository. The dataset is free and downloaded to the server. </a:t>
            </a:r>
            <a:br>
              <a:rPr lang="en-US" sz="2400" dirty="0"/>
            </a:br>
            <a:br>
              <a:rPr lang="en-US" sz="2400" dirty="0"/>
            </a:br>
            <a:endParaRPr lang="en-US" sz="2400" dirty="0"/>
          </a:p>
        </p:txBody>
      </p:sp>
      <p:sp>
        <p:nvSpPr>
          <p:cNvPr id="3" name="Content Placeholder 2"/>
          <p:cNvSpPr>
            <a:spLocks noGrp="1"/>
          </p:cNvSpPr>
          <p:nvPr>
            <p:ph idx="1"/>
          </p:nvPr>
        </p:nvSpPr>
        <p:spPr>
          <a:xfrm>
            <a:off x="804671" y="1411111"/>
            <a:ext cx="4167376" cy="1155525"/>
          </a:xfrm>
        </p:spPr>
        <p:txBody>
          <a:bodyPr vert="horz" lIns="91440" tIns="45720" rIns="91440" bIns="45720" rtlCol="0" anchor="b">
            <a:normAutofit/>
          </a:bodyPr>
          <a:lstStyle/>
          <a:p>
            <a:pPr marL="0" indent="0">
              <a:buNone/>
            </a:pPr>
            <a:r>
              <a:rPr lang="en-US" sz="4400" b="1" dirty="0"/>
              <a:t>Data</a:t>
            </a:r>
            <a:r>
              <a:rPr lang="en-US" sz="3600" dirty="0"/>
              <a:t> </a:t>
            </a:r>
            <a:endParaRPr lang="en-US" sz="3600" kern="1200" dirty="0">
              <a:solidFill>
                <a:schemeClr val="tx1"/>
              </a:solidFill>
              <a:latin typeface="+mn-lt"/>
              <a:ea typeface="+mn-ea"/>
              <a:cs typeface="+mn-cs"/>
            </a:endParaRPr>
          </a:p>
        </p:txBody>
      </p:sp>
    </p:spTree>
    <p:extLst>
      <p:ext uri="{BB962C8B-B14F-4D97-AF65-F5344CB8AC3E}">
        <p14:creationId xmlns:p14="http://schemas.microsoft.com/office/powerpoint/2010/main" val="3473968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32AD7C-3076-6D44-9D31-D596F1FEC3B5}"/>
              </a:ext>
            </a:extLst>
          </p:cNvPr>
          <p:cNvSpPr>
            <a:spLocks noGrp="1"/>
          </p:cNvSpPr>
          <p:nvPr>
            <p:ph type="title"/>
          </p:nvPr>
        </p:nvSpPr>
        <p:spPr>
          <a:xfrm>
            <a:off x="863029" y="1012004"/>
            <a:ext cx="4002076" cy="4795408"/>
          </a:xfrm>
        </p:spPr>
        <p:txBody>
          <a:bodyPr>
            <a:normAutofit/>
          </a:bodyPr>
          <a:lstStyle/>
          <a:p>
            <a:r>
              <a:rPr lang="en-US" dirty="0">
                <a:solidFill>
                  <a:srgbClr val="FFFFFF"/>
                </a:solidFill>
              </a:rPr>
              <a:t>Techniques used in this project includes:</a:t>
            </a:r>
            <a:br>
              <a:rPr lang="en-US" dirty="0">
                <a:solidFill>
                  <a:srgbClr val="FFFFFF"/>
                </a:solidFill>
              </a:rPr>
            </a:br>
            <a:endParaRPr lang="en-US" dirty="0">
              <a:solidFill>
                <a:srgbClr val="FFFFFF"/>
              </a:solidFill>
            </a:endParaRPr>
          </a:p>
        </p:txBody>
      </p:sp>
      <p:graphicFrame>
        <p:nvGraphicFramePr>
          <p:cNvPr id="22" name="Content Placeholder 2">
            <a:extLst>
              <a:ext uri="{FF2B5EF4-FFF2-40B4-BE49-F238E27FC236}">
                <a16:creationId xmlns:a16="http://schemas.microsoft.com/office/drawing/2014/main" id="{AF6E133F-C082-433B-A212-E76999710519}"/>
              </a:ext>
            </a:extLst>
          </p:cNvPr>
          <p:cNvGraphicFramePr>
            <a:graphicFrameLocks noGrp="1"/>
          </p:cNvGraphicFramePr>
          <p:nvPr>
            <p:ph idx="1"/>
            <p:extLst>
              <p:ext uri="{D42A27DB-BD31-4B8C-83A1-F6EECF244321}">
                <p14:modId xmlns:p14="http://schemas.microsoft.com/office/powerpoint/2010/main" val="20622495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050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 name="Group 15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6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6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p:cNvSpPr>
            <a:spLocks noGrp="1"/>
          </p:cNvSpPr>
          <p:nvPr>
            <p:ph type="title"/>
          </p:nvPr>
        </p:nvSpPr>
        <p:spPr>
          <a:xfrm>
            <a:off x="643466" y="5136563"/>
            <a:ext cx="10878083" cy="1027822"/>
          </a:xfrm>
        </p:spPr>
        <p:txBody>
          <a:bodyPr vert="horz" lIns="91440" tIns="45720" rIns="91440" bIns="45720" rtlCol="0" anchor="ctr">
            <a:normAutofit/>
          </a:bodyPr>
          <a:lstStyle/>
          <a:p>
            <a:pPr marL="457200" indent="-457200">
              <a:buFont typeface="Arial" panose="020B0604020202020204" pitchFamily="34" charset="0"/>
              <a:buChar char="•"/>
            </a:pPr>
            <a:r>
              <a:rPr lang="en-US" sz="2000" kern="1200" dirty="0">
                <a:solidFill>
                  <a:schemeClr val="bg1"/>
                </a:solidFill>
                <a:latin typeface="+mj-lt"/>
                <a:ea typeface="+mj-ea"/>
                <a:cs typeface="+mj-cs"/>
              </a:rPr>
              <a:t>Using the Foursquare API and then I cleaned the json and structure it into pandas data frame. 100 venues were returned by Foursquare. </a:t>
            </a:r>
            <a:endParaRPr lang="en-US" sz="1000" kern="1200" dirty="0">
              <a:solidFill>
                <a:schemeClr val="bg1"/>
              </a:solidFill>
              <a:latin typeface="+mj-lt"/>
              <a:ea typeface="+mj-ea"/>
              <a:cs typeface="+mj-cs"/>
            </a:endParaRPr>
          </a:p>
        </p:txBody>
      </p:sp>
      <p:sp>
        <p:nvSpPr>
          <p:cNvPr id="174" name="Freeform: Shape 173">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AA2149EF-34D8-0342-83AA-AE9A08FB69E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43467" y="690180"/>
            <a:ext cx="10914060" cy="3738066"/>
          </a:xfrm>
          <a:prstGeom prst="rect">
            <a:avLst/>
          </a:prstGeom>
        </p:spPr>
      </p:pic>
      <p:sp>
        <p:nvSpPr>
          <p:cNvPr id="4" name="TextBox 3">
            <a:extLst>
              <a:ext uri="{FF2B5EF4-FFF2-40B4-BE49-F238E27FC236}">
                <a16:creationId xmlns:a16="http://schemas.microsoft.com/office/drawing/2014/main" id="{EFBE33EC-C193-4D4C-93D1-82FB771C59EB}"/>
              </a:ext>
            </a:extLst>
          </p:cNvPr>
          <p:cNvSpPr txBox="1"/>
          <p:nvPr/>
        </p:nvSpPr>
        <p:spPr>
          <a:xfrm>
            <a:off x="4421200" y="4388272"/>
            <a:ext cx="3553697" cy="646331"/>
          </a:xfrm>
          <a:prstGeom prst="rect">
            <a:avLst/>
          </a:prstGeom>
          <a:noFill/>
        </p:spPr>
        <p:txBody>
          <a:bodyPr wrap="square" rtlCol="0">
            <a:spAutoFit/>
          </a:bodyPr>
          <a:lstStyle/>
          <a:p>
            <a:r>
              <a:rPr lang="en-US" sz="3600" dirty="0"/>
              <a:t>Methodology</a:t>
            </a:r>
          </a:p>
        </p:txBody>
      </p:sp>
      <p:sp>
        <p:nvSpPr>
          <p:cNvPr id="3" name="TextBox 2">
            <a:extLst>
              <a:ext uri="{FF2B5EF4-FFF2-40B4-BE49-F238E27FC236}">
                <a16:creationId xmlns:a16="http://schemas.microsoft.com/office/drawing/2014/main" id="{5C764F7B-7F0C-D84C-AFF3-FAE736460B2B}"/>
              </a:ext>
            </a:extLst>
          </p:cNvPr>
          <p:cNvSpPr txBox="1"/>
          <p:nvPr/>
        </p:nvSpPr>
        <p:spPr>
          <a:xfrm>
            <a:off x="670451" y="6178751"/>
            <a:ext cx="10887076"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mj-lt"/>
              </a:rPr>
              <a:t>   Creating the new data frame and display the top 10 venues for each neighborhood.</a:t>
            </a:r>
            <a:br>
              <a:rPr lang="en-US" sz="1400" dirty="0">
                <a:solidFill>
                  <a:schemeClr val="bg1"/>
                </a:solidFill>
              </a:rPr>
            </a:br>
            <a:endParaRPr lang="en-US" dirty="0"/>
          </a:p>
        </p:txBody>
      </p:sp>
    </p:spTree>
    <p:extLst>
      <p:ext uri="{BB962C8B-B14F-4D97-AF65-F5344CB8AC3E}">
        <p14:creationId xmlns:p14="http://schemas.microsoft.com/office/powerpoint/2010/main" val="3787211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383B190-6BFB-422F-B667-06B7B25F0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708357" y="3742659"/>
            <a:ext cx="7816795" cy="2815977"/>
          </a:xfrm>
        </p:spPr>
        <p:txBody>
          <a:bodyPr vert="horz" lIns="91440" tIns="45720" rIns="91440" bIns="45720" rtlCol="0" anchor="b">
            <a:normAutofit/>
          </a:bodyPr>
          <a:lstStyle/>
          <a:p>
            <a:r>
              <a:rPr lang="en-US" sz="3600" kern="1200" dirty="0">
                <a:solidFill>
                  <a:srgbClr val="FFFFFF"/>
                </a:solidFill>
                <a:latin typeface="+mj-lt"/>
                <a:ea typeface="+mj-ea"/>
                <a:cs typeface="+mj-cs"/>
              </a:rPr>
              <a:t>Lower left</a:t>
            </a:r>
            <a:r>
              <a:rPr lang="en-US" sz="3600" dirty="0">
                <a:solidFill>
                  <a:srgbClr val="FFFFFF"/>
                </a:solidFill>
              </a:rPr>
              <a:t>: Map of New York with neighborhood superimposed on top </a:t>
            </a:r>
            <a:br>
              <a:rPr lang="en-US" sz="3600" dirty="0">
                <a:solidFill>
                  <a:srgbClr val="FFFFFF"/>
                </a:solidFill>
              </a:rPr>
            </a:br>
            <a:br>
              <a:rPr lang="en-US" sz="3600" dirty="0">
                <a:solidFill>
                  <a:srgbClr val="FFFFFF"/>
                </a:solidFill>
              </a:rPr>
            </a:br>
            <a:r>
              <a:rPr lang="en-US" sz="3600" dirty="0">
                <a:solidFill>
                  <a:srgbClr val="FFFFFF"/>
                </a:solidFill>
              </a:rPr>
              <a:t>Upper right: Map of Queens with neighborhood superimposed on top </a:t>
            </a:r>
            <a:endParaRPr lang="en-US" sz="3600"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74704674-779E-4009-B965-B775E294DAFE}"/>
              </a:ext>
            </a:extLst>
          </p:cNvPr>
          <p:cNvPicPr>
            <a:picLocks noChangeAspect="1"/>
          </p:cNvPicPr>
          <p:nvPr/>
        </p:nvPicPr>
        <p:blipFill rotWithShape="1">
          <a:blip r:embed="rId2"/>
          <a:srcRect l="4931" r="3991" b="-2"/>
          <a:stretch/>
        </p:blipFill>
        <p:spPr>
          <a:xfrm>
            <a:off x="317635" y="299363"/>
            <a:ext cx="4160452" cy="3049204"/>
          </a:xfrm>
          <a:prstGeom prst="rect">
            <a:avLst/>
          </a:prstGeom>
        </p:spPr>
      </p:pic>
      <p:pic>
        <p:nvPicPr>
          <p:cNvPr id="7" name="Picture 6" descr="A picture containing text, map&#10;&#10;Description automatically generated">
            <a:extLst>
              <a:ext uri="{FF2B5EF4-FFF2-40B4-BE49-F238E27FC236}">
                <a16:creationId xmlns:a16="http://schemas.microsoft.com/office/drawing/2014/main" id="{5157F6B9-6D53-754A-BD7E-4227C810E937}"/>
              </a:ext>
            </a:extLst>
          </p:cNvPr>
          <p:cNvPicPr/>
          <p:nvPr/>
        </p:nvPicPr>
        <p:blipFill rotWithShape="1">
          <a:blip r:embed="rId3" cstate="print">
            <a:extLst>
              <a:ext uri="{28A0092B-C50C-407E-A947-70E740481C1C}">
                <a14:useLocalDpi xmlns:a14="http://schemas.microsoft.com/office/drawing/2010/main" val="0"/>
              </a:ext>
            </a:extLst>
          </a:blip>
          <a:srcRect t="5771" r="2" b="21425"/>
          <a:stretch/>
        </p:blipFill>
        <p:spPr>
          <a:xfrm>
            <a:off x="4645921" y="299628"/>
            <a:ext cx="7217085" cy="3048674"/>
          </a:xfrm>
          <a:prstGeom prst="rect">
            <a:avLst/>
          </a:prstGeom>
        </p:spPr>
      </p:pic>
      <p:cxnSp>
        <p:nvCxnSpPr>
          <p:cNvPr id="30" name="Straight Connector 29">
            <a:extLst>
              <a:ext uri="{FF2B5EF4-FFF2-40B4-BE49-F238E27FC236}">
                <a16:creationId xmlns:a16="http://schemas.microsoft.com/office/drawing/2014/main" id="{ED28E597-4AF8-4D69-A9AB-A1EDC6156B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text, map&#10;&#10;Description automatically generated">
            <a:extLst>
              <a:ext uri="{FF2B5EF4-FFF2-40B4-BE49-F238E27FC236}">
                <a16:creationId xmlns:a16="http://schemas.microsoft.com/office/drawing/2014/main" id="{D0574DAA-9EEF-2742-B7B8-A09F7FFA96D6}"/>
              </a:ext>
            </a:extLst>
          </p:cNvPr>
          <p:cNvPicPr/>
          <p:nvPr/>
        </p:nvPicPr>
        <p:blipFill rotWithShape="1">
          <a:blip r:embed="rId4" cstate="print">
            <a:extLst>
              <a:ext uri="{28A0092B-C50C-407E-A947-70E740481C1C}">
                <a14:useLocalDpi xmlns:a14="http://schemas.microsoft.com/office/drawing/2010/main" val="0"/>
              </a:ext>
            </a:extLst>
          </a:blip>
          <a:srcRect l="11236" r="24848" b="-2"/>
          <a:stretch/>
        </p:blipFill>
        <p:spPr>
          <a:xfrm>
            <a:off x="317635" y="3509433"/>
            <a:ext cx="4160452" cy="3026833"/>
          </a:xfrm>
          <a:prstGeom prst="rect">
            <a:avLst/>
          </a:prstGeom>
        </p:spPr>
      </p:pic>
    </p:spTree>
    <p:extLst>
      <p:ext uri="{BB962C8B-B14F-4D97-AF65-F5344CB8AC3E}">
        <p14:creationId xmlns:p14="http://schemas.microsoft.com/office/powerpoint/2010/main" val="4190740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6883" y="1196622"/>
            <a:ext cx="4332307" cy="1016000"/>
          </a:xfrm>
        </p:spPr>
        <p:txBody>
          <a:bodyPr vert="horz" lIns="91440" tIns="45720" rIns="91440" bIns="45720" rtlCol="0" anchor="ctr">
            <a:normAutofit fontScale="90000"/>
          </a:bodyPr>
          <a:lstStyle/>
          <a:p>
            <a:pPr algn="ctr"/>
            <a:r>
              <a:rPr lang="en-US" sz="2800" dirty="0">
                <a:solidFill>
                  <a:schemeClr val="bg1"/>
                </a:solidFill>
              </a:rPr>
              <a:t>How to get the results?</a:t>
            </a:r>
            <a:br>
              <a:rPr lang="en-US" sz="2800" dirty="0">
                <a:solidFill>
                  <a:schemeClr val="bg1"/>
                </a:solidFill>
              </a:rPr>
            </a:br>
            <a:br>
              <a:rPr lang="en-US" sz="2800" dirty="0">
                <a:solidFill>
                  <a:schemeClr val="bg1"/>
                </a:solidFill>
              </a:rPr>
            </a:br>
            <a:br>
              <a:rPr lang="en-US" sz="1600" dirty="0">
                <a:solidFill>
                  <a:schemeClr val="bg1"/>
                </a:solidFill>
              </a:rPr>
            </a:br>
            <a:br>
              <a:rPr lang="en-US" sz="1600" dirty="0">
                <a:solidFill>
                  <a:schemeClr val="bg1"/>
                </a:solidFill>
              </a:rPr>
            </a:br>
            <a:br>
              <a:rPr lang="en-US" sz="1600" dirty="0">
                <a:solidFill>
                  <a:schemeClr val="bg1"/>
                </a:solidFill>
              </a:rPr>
            </a:br>
            <a:br>
              <a:rPr lang="en-US" sz="1600" dirty="0">
                <a:solidFill>
                  <a:schemeClr val="bg1"/>
                </a:solidFill>
              </a:rPr>
            </a:br>
            <a:endParaRPr lang="en-US" sz="4800"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74704674-779E-4009-B965-B775E294DAFE}"/>
              </a:ext>
            </a:extLst>
          </p:cNvPr>
          <p:cNvPicPr>
            <a:picLocks noChangeAspect="1"/>
          </p:cNvPicPr>
          <p:nvPr/>
        </p:nvPicPr>
        <p:blipFill rotWithShape="1">
          <a:blip r:embed="rId2"/>
          <a:srcRect t="17028" r="-2" b="13998"/>
          <a:stretch/>
        </p:blipFill>
        <p:spPr>
          <a:xfrm>
            <a:off x="5278438" y="533400"/>
            <a:ext cx="6302375" cy="2857500"/>
          </a:xfrm>
          <a:custGeom>
            <a:avLst/>
            <a:gdLst>
              <a:gd name="connsiteX0" fmla="*/ 0 w 7308975"/>
              <a:gd name="connsiteY0" fmla="*/ 0 h 3364992"/>
              <a:gd name="connsiteX1" fmla="*/ 7308975 w 7308975"/>
              <a:gd name="connsiteY1" fmla="*/ 0 h 3364992"/>
              <a:gd name="connsiteX2" fmla="*/ 7308975 w 7308975"/>
              <a:gd name="connsiteY2" fmla="*/ 3364992 h 3364992"/>
              <a:gd name="connsiteX3" fmla="*/ 1210305 w 7308975"/>
              <a:gd name="connsiteY3" fmla="*/ 3364992 h 3364992"/>
              <a:gd name="connsiteX4" fmla="*/ 1192705 w 7308975"/>
              <a:gd name="connsiteY4" fmla="*/ 2943200 h 3364992"/>
              <a:gd name="connsiteX5" fmla="*/ 62981 w 7308975"/>
              <a:gd name="connsiteY5" fmla="*/ 69271 h 336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6" name="Picture 5" descr="A close up of a map&#10;&#10;Description automatically generated">
            <a:extLst>
              <a:ext uri="{FF2B5EF4-FFF2-40B4-BE49-F238E27FC236}">
                <a16:creationId xmlns:a16="http://schemas.microsoft.com/office/drawing/2014/main" id="{4245029A-47AB-E243-932C-986EC4D4661C}"/>
              </a:ext>
            </a:extLst>
          </p:cNvPr>
          <p:cNvPicPr/>
          <p:nvPr/>
        </p:nvPicPr>
        <p:blipFill rotWithShape="1">
          <a:blip r:embed="rId3" cstate="print">
            <a:extLst>
              <a:ext uri="{28A0092B-C50C-407E-A947-70E740481C1C}">
                <a14:useLocalDpi xmlns:a14="http://schemas.microsoft.com/office/drawing/2010/main" val="0"/>
              </a:ext>
            </a:extLst>
          </a:blip>
          <a:srcRect t="5170" r="-2" b="17452"/>
          <a:stretch/>
        </p:blipFill>
        <p:spPr>
          <a:xfrm>
            <a:off x="5278438" y="3473450"/>
            <a:ext cx="6302375" cy="2857500"/>
          </a:xfrm>
          <a:custGeom>
            <a:avLst/>
            <a:gdLst>
              <a:gd name="connsiteX0" fmla="*/ 1210305 w 7308975"/>
              <a:gd name="connsiteY0" fmla="*/ 0 h 3364992"/>
              <a:gd name="connsiteX1" fmla="*/ 7308975 w 7308975"/>
              <a:gd name="connsiteY1" fmla="*/ 0 h 3364992"/>
              <a:gd name="connsiteX2" fmla="*/ 7308975 w 7308975"/>
              <a:gd name="connsiteY2" fmla="*/ 3364992 h 3364992"/>
              <a:gd name="connsiteX3" fmla="*/ 0 w 7308975"/>
              <a:gd name="connsiteY3" fmla="*/ 3364992 h 3364992"/>
              <a:gd name="connsiteX4" fmla="*/ 62981 w 7308975"/>
              <a:gd name="connsiteY4" fmla="*/ 3295722 h 3364992"/>
              <a:gd name="connsiteX5" fmla="*/ 1192705 w 7308975"/>
              <a:gd name="connsiteY5" fmla="*/ 421793 h 336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4" name="TextBox 3">
            <a:extLst>
              <a:ext uri="{FF2B5EF4-FFF2-40B4-BE49-F238E27FC236}">
                <a16:creationId xmlns:a16="http://schemas.microsoft.com/office/drawing/2014/main" id="{4F0CA5EF-19D1-7D49-976E-6AFD49D5F239}"/>
              </a:ext>
            </a:extLst>
          </p:cNvPr>
          <p:cNvSpPr txBox="1"/>
          <p:nvPr/>
        </p:nvSpPr>
        <p:spPr>
          <a:xfrm>
            <a:off x="7733653" y="610453"/>
            <a:ext cx="2805193" cy="830997"/>
          </a:xfrm>
          <a:prstGeom prst="rect">
            <a:avLst/>
          </a:prstGeom>
          <a:noFill/>
        </p:spPr>
        <p:txBody>
          <a:bodyPr wrap="square" rtlCol="0">
            <a:spAutoFit/>
          </a:bodyPr>
          <a:lstStyle/>
          <a:p>
            <a:r>
              <a:rPr lang="en-US" sz="4400" b="1"/>
              <a:t>Results</a:t>
            </a:r>
            <a:r>
              <a:rPr lang="en-US" sz="4800"/>
              <a:t> </a:t>
            </a:r>
            <a:endParaRPr lang="en-US" sz="4400" dirty="0"/>
          </a:p>
        </p:txBody>
      </p:sp>
      <p:sp>
        <p:nvSpPr>
          <p:cNvPr id="7" name="TextBox 6">
            <a:extLst>
              <a:ext uri="{FF2B5EF4-FFF2-40B4-BE49-F238E27FC236}">
                <a16:creationId xmlns:a16="http://schemas.microsoft.com/office/drawing/2014/main" id="{A9033193-C356-294B-AA0F-1C12DED234B5}"/>
              </a:ext>
            </a:extLst>
          </p:cNvPr>
          <p:cNvSpPr txBox="1"/>
          <p:nvPr/>
        </p:nvSpPr>
        <p:spPr>
          <a:xfrm>
            <a:off x="336882" y="1354793"/>
            <a:ext cx="4332307"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Ran K-means to cluster the neighborhood into 5 clusters.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Created a new data frame that includes the cluster as well as the top 10 venues for each neighborhood in Queens.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Use folium to visualize the resulting clusters.</a:t>
            </a:r>
            <a:endParaRPr lang="en-US" dirty="0"/>
          </a:p>
        </p:txBody>
      </p:sp>
      <p:sp>
        <p:nvSpPr>
          <p:cNvPr id="8" name="TextBox 7">
            <a:extLst>
              <a:ext uri="{FF2B5EF4-FFF2-40B4-BE49-F238E27FC236}">
                <a16:creationId xmlns:a16="http://schemas.microsoft.com/office/drawing/2014/main" id="{65034151-540C-0541-9CE4-7EA56568987A}"/>
              </a:ext>
            </a:extLst>
          </p:cNvPr>
          <p:cNvSpPr txBox="1"/>
          <p:nvPr/>
        </p:nvSpPr>
        <p:spPr>
          <a:xfrm>
            <a:off x="336882" y="4470400"/>
            <a:ext cx="4020629" cy="1477328"/>
          </a:xfrm>
          <a:prstGeom prst="rect">
            <a:avLst/>
          </a:prstGeom>
          <a:noFill/>
        </p:spPr>
        <p:txBody>
          <a:bodyPr wrap="square" rtlCol="0">
            <a:spAutoFit/>
          </a:bodyPr>
          <a:lstStyle/>
          <a:p>
            <a:pPr marL="285750" indent="-285750">
              <a:buFont typeface="Courier New" panose="02070309020205020404" pitchFamily="49" charset="0"/>
              <a:buChar char="o"/>
            </a:pPr>
            <a:r>
              <a:rPr lang="en-US" dirty="0">
                <a:solidFill>
                  <a:schemeClr val="bg1"/>
                </a:solidFill>
              </a:rPr>
              <a:t>Cluster 1 (label 0 red) </a:t>
            </a:r>
          </a:p>
          <a:p>
            <a:pPr marL="285750" indent="-285750">
              <a:buFont typeface="Courier New" panose="02070309020205020404" pitchFamily="49" charset="0"/>
              <a:buChar char="o"/>
            </a:pPr>
            <a:r>
              <a:rPr lang="en-US" dirty="0">
                <a:solidFill>
                  <a:schemeClr val="bg1"/>
                </a:solidFill>
              </a:rPr>
              <a:t>Cluster 2 (label 1 purple) </a:t>
            </a:r>
          </a:p>
          <a:p>
            <a:pPr marL="285750" indent="-285750">
              <a:buFont typeface="Courier New" panose="02070309020205020404" pitchFamily="49" charset="0"/>
              <a:buChar char="o"/>
            </a:pPr>
            <a:r>
              <a:rPr lang="en-US" dirty="0">
                <a:solidFill>
                  <a:schemeClr val="bg1"/>
                </a:solidFill>
              </a:rPr>
              <a:t>Cluster 3 (label 2 blue) </a:t>
            </a:r>
          </a:p>
          <a:p>
            <a:pPr marL="285750" indent="-285750">
              <a:buFont typeface="Courier New" panose="02070309020205020404" pitchFamily="49" charset="0"/>
              <a:buChar char="o"/>
            </a:pPr>
            <a:r>
              <a:rPr lang="en-US" dirty="0">
                <a:solidFill>
                  <a:schemeClr val="bg1"/>
                </a:solidFill>
              </a:rPr>
              <a:t>Cluster 4 (label 3 light green) </a:t>
            </a:r>
          </a:p>
          <a:p>
            <a:pPr marL="285750" indent="-285750">
              <a:buFont typeface="Courier New" panose="02070309020205020404" pitchFamily="49" charset="0"/>
              <a:buChar char="o"/>
            </a:pPr>
            <a:r>
              <a:rPr lang="en-US" dirty="0">
                <a:solidFill>
                  <a:schemeClr val="bg1"/>
                </a:solidFill>
              </a:rPr>
              <a:t>Cluster 5 (label 4 orange)</a:t>
            </a:r>
            <a:endParaRPr lang="en-US" dirty="0"/>
          </a:p>
        </p:txBody>
      </p:sp>
    </p:spTree>
    <p:extLst>
      <p:ext uri="{BB962C8B-B14F-4D97-AF65-F5344CB8AC3E}">
        <p14:creationId xmlns:p14="http://schemas.microsoft.com/office/powerpoint/2010/main" val="497722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group of people in a room&#10;&#10;Description automatically generated">
            <a:extLst>
              <a:ext uri="{FF2B5EF4-FFF2-40B4-BE49-F238E27FC236}">
                <a16:creationId xmlns:a16="http://schemas.microsoft.com/office/drawing/2014/main" id="{8F45E47E-267D-0D44-B883-15D4E4132918}"/>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8698" b="8301"/>
          <a:stretch/>
        </p:blipFill>
        <p:spPr>
          <a:xfrm>
            <a:off x="-6" y="-4"/>
            <a:ext cx="12192000" cy="6855958"/>
          </a:xfrm>
          <a:prstGeom prst="rect">
            <a:avLst/>
          </a:prstGeom>
        </p:spPr>
      </p:pic>
      <p:sp>
        <p:nvSpPr>
          <p:cNvPr id="2" name="Title 1"/>
          <p:cNvSpPr>
            <a:spLocks noGrp="1"/>
          </p:cNvSpPr>
          <p:nvPr>
            <p:ph type="title"/>
          </p:nvPr>
        </p:nvSpPr>
        <p:spPr>
          <a:xfrm>
            <a:off x="252255" y="3942232"/>
            <a:ext cx="6790091" cy="3426954"/>
          </a:xfrm>
        </p:spPr>
        <p:txBody>
          <a:bodyPr vert="horz" lIns="91440" tIns="45720" rIns="91440" bIns="45720" rtlCol="0" anchor="t">
            <a:noAutofit/>
          </a:bodyPr>
          <a:lstStyle/>
          <a:p>
            <a:r>
              <a:rPr lang="en-US" sz="1600" kern="1200" dirty="0">
                <a:solidFill>
                  <a:schemeClr val="tx1"/>
                </a:solidFill>
                <a:latin typeface="+mn-lt"/>
                <a:ea typeface="+mj-ea"/>
                <a:cs typeface="+mj-cs"/>
              </a:rPr>
              <a:t>The neighborhood in Queens has the most bubble tea shops is Flushing. </a:t>
            </a:r>
            <a:br>
              <a:rPr lang="en-US" sz="1600" kern="1200" dirty="0">
                <a:solidFill>
                  <a:schemeClr val="tx1"/>
                </a:solidFill>
                <a:latin typeface="+mn-lt"/>
                <a:ea typeface="+mj-ea"/>
                <a:cs typeface="+mj-cs"/>
              </a:rPr>
            </a:br>
            <a:br>
              <a:rPr lang="en-US" sz="1600" kern="1200" dirty="0">
                <a:solidFill>
                  <a:schemeClr val="tx1"/>
                </a:solidFill>
                <a:latin typeface="+mn-lt"/>
                <a:ea typeface="+mj-ea"/>
                <a:cs typeface="+mj-cs"/>
              </a:rPr>
            </a:br>
            <a:r>
              <a:rPr lang="en-US" sz="1600" kern="1200" dirty="0">
                <a:solidFill>
                  <a:schemeClr val="tx1"/>
                </a:solidFill>
                <a:latin typeface="+mn-lt"/>
                <a:ea typeface="+mj-ea"/>
                <a:cs typeface="+mj-cs"/>
              </a:rPr>
              <a:t>The second highest common venue for bubble tea shop is Whitestone. </a:t>
            </a:r>
            <a:br>
              <a:rPr lang="en-US" sz="1600" kern="1200" dirty="0">
                <a:solidFill>
                  <a:schemeClr val="tx1"/>
                </a:solidFill>
                <a:latin typeface="+mn-lt"/>
                <a:ea typeface="+mj-ea"/>
                <a:cs typeface="+mj-cs"/>
              </a:rPr>
            </a:br>
            <a:br>
              <a:rPr lang="en-US" sz="1600" kern="1200" dirty="0">
                <a:solidFill>
                  <a:schemeClr val="tx1"/>
                </a:solidFill>
                <a:latin typeface="+mn-lt"/>
                <a:ea typeface="+mj-ea"/>
                <a:cs typeface="+mj-cs"/>
              </a:rPr>
            </a:br>
            <a:r>
              <a:rPr lang="en-US" sz="1600" kern="1200" dirty="0">
                <a:solidFill>
                  <a:schemeClr val="tx1"/>
                </a:solidFill>
                <a:latin typeface="+mn-lt"/>
                <a:ea typeface="+mj-ea"/>
                <a:cs typeface="+mj-cs"/>
              </a:rPr>
              <a:t>However, Flushing is in cluster 1(cluster label 0 red color) commercial area, Whitestone is in cluster 3(cluster label 2 blue color) residential area. </a:t>
            </a:r>
            <a:br>
              <a:rPr lang="en-US" sz="1600" kern="1200" dirty="0">
                <a:solidFill>
                  <a:schemeClr val="tx1"/>
                </a:solidFill>
                <a:latin typeface="+mn-lt"/>
                <a:ea typeface="+mj-ea"/>
                <a:cs typeface="+mj-cs"/>
              </a:rPr>
            </a:br>
            <a:br>
              <a:rPr lang="en-US" sz="1600" kern="1200" dirty="0">
                <a:solidFill>
                  <a:schemeClr val="tx1"/>
                </a:solidFill>
                <a:latin typeface="+mn-lt"/>
                <a:ea typeface="+mj-ea"/>
                <a:cs typeface="+mj-cs"/>
              </a:rPr>
            </a:br>
            <a:r>
              <a:rPr lang="en-US" sz="1600" kern="1200" dirty="0">
                <a:solidFill>
                  <a:schemeClr val="tx1"/>
                </a:solidFill>
                <a:latin typeface="+mn-lt"/>
                <a:ea typeface="+mj-ea"/>
                <a:cs typeface="+mj-cs"/>
              </a:rPr>
              <a:t>What we are looking for is a commercial oriented neighborhood. </a:t>
            </a:r>
            <a:br>
              <a:rPr lang="en-US" sz="1600" kern="1200" dirty="0">
                <a:solidFill>
                  <a:schemeClr val="tx1"/>
                </a:solidFill>
                <a:latin typeface="+mn-lt"/>
                <a:ea typeface="+mj-ea"/>
                <a:cs typeface="+mj-cs"/>
              </a:rPr>
            </a:br>
            <a:br>
              <a:rPr lang="en-US" sz="1600" kern="1200" dirty="0">
                <a:solidFill>
                  <a:schemeClr val="tx1"/>
                </a:solidFill>
                <a:latin typeface="+mn-lt"/>
                <a:ea typeface="+mj-ea"/>
                <a:cs typeface="+mj-cs"/>
              </a:rPr>
            </a:br>
            <a:r>
              <a:rPr lang="en-US" sz="1600" kern="1200" dirty="0">
                <a:solidFill>
                  <a:schemeClr val="tx1"/>
                </a:solidFill>
                <a:latin typeface="+mn-lt"/>
                <a:ea typeface="+mj-ea"/>
                <a:cs typeface="+mj-cs"/>
              </a:rPr>
              <a:t>Therefore, our new Asian recreational food hall should be placed in </a:t>
            </a:r>
            <a:r>
              <a:rPr lang="en-US" sz="2000" b="1" kern="1200" dirty="0">
                <a:solidFill>
                  <a:schemeClr val="tx1"/>
                </a:solidFill>
                <a:latin typeface="+mn-lt"/>
                <a:ea typeface="+mj-ea"/>
                <a:cs typeface="+mj-cs"/>
              </a:rPr>
              <a:t>Flushing</a:t>
            </a:r>
            <a:r>
              <a:rPr lang="en-US" sz="1600" kern="1200" dirty="0">
                <a:solidFill>
                  <a:schemeClr val="tx1"/>
                </a:solidFill>
                <a:latin typeface="+mn-lt"/>
                <a:ea typeface="+mj-ea"/>
                <a:cs typeface="+mj-cs"/>
              </a:rPr>
              <a:t> since it is a neighborhood which has most of the customers who are the same targeted customers of bubble tea shops.</a:t>
            </a:r>
            <a:br>
              <a:rPr lang="en-US" sz="1600" kern="1200" dirty="0">
                <a:solidFill>
                  <a:schemeClr val="tx1"/>
                </a:solidFill>
                <a:latin typeface="+mn-lt"/>
                <a:ea typeface="+mj-ea"/>
                <a:cs typeface="+mj-cs"/>
              </a:rPr>
            </a:br>
            <a:r>
              <a:rPr lang="en-US" sz="1600" kern="1200" dirty="0">
                <a:solidFill>
                  <a:schemeClr val="tx1"/>
                </a:solidFill>
                <a:latin typeface="+mn-lt"/>
                <a:ea typeface="+mj-ea"/>
                <a:cs typeface="+mj-cs"/>
              </a:rPr>
              <a:t> </a:t>
            </a:r>
            <a:br>
              <a:rPr lang="en-US" sz="1000" kern="1200" dirty="0">
                <a:solidFill>
                  <a:schemeClr val="tx1"/>
                </a:solidFill>
                <a:latin typeface="+mj-lt"/>
                <a:ea typeface="+mj-ea"/>
                <a:cs typeface="+mj-cs"/>
              </a:rPr>
            </a:br>
            <a:endParaRPr lang="en-US" sz="1000" kern="1200" dirty="0">
              <a:solidFill>
                <a:schemeClr val="tx1"/>
              </a:solidFill>
              <a:latin typeface="+mj-lt"/>
              <a:ea typeface="+mj-ea"/>
              <a:cs typeface="+mj-cs"/>
            </a:endParaRPr>
          </a:p>
        </p:txBody>
      </p:sp>
      <p:sp>
        <p:nvSpPr>
          <p:cNvPr id="39" name="Freeform: Shape 38">
            <a:extLst>
              <a:ext uri="{FF2B5EF4-FFF2-40B4-BE49-F238E27FC236}">
                <a16:creationId xmlns:a16="http://schemas.microsoft.com/office/drawing/2014/main" id="{0C498D70-E3F3-491D-AD66-F47DEC818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 y="292608"/>
            <a:ext cx="1762956" cy="3182112"/>
          </a:xfrm>
          <a:custGeom>
            <a:avLst/>
            <a:gdLst>
              <a:gd name="connsiteX0" fmla="*/ 171900 w 1762956"/>
              <a:gd name="connsiteY0" fmla="*/ 0 h 3182112"/>
              <a:gd name="connsiteX1" fmla="*/ 1762956 w 1762956"/>
              <a:gd name="connsiteY1" fmla="*/ 1591056 h 3182112"/>
              <a:gd name="connsiteX2" fmla="*/ 171900 w 1762956"/>
              <a:gd name="connsiteY2" fmla="*/ 3182112 h 3182112"/>
              <a:gd name="connsiteX3" fmla="*/ 9224 w 1762956"/>
              <a:gd name="connsiteY3" fmla="*/ 3173898 h 3182112"/>
              <a:gd name="connsiteX4" fmla="*/ 0 w 1762956"/>
              <a:gd name="connsiteY4" fmla="*/ 3172490 h 3182112"/>
              <a:gd name="connsiteX5" fmla="*/ 0 w 1762956"/>
              <a:gd name="connsiteY5" fmla="*/ 9622 h 3182112"/>
              <a:gd name="connsiteX6" fmla="*/ 9224 w 1762956"/>
              <a:gd name="connsiteY6" fmla="*/ 8215 h 3182112"/>
              <a:gd name="connsiteX7" fmla="*/ 171900 w 1762956"/>
              <a:gd name="connsiteY7" fmla="*/ 0 h 31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956" h="3182112">
                <a:moveTo>
                  <a:pt x="171900" y="0"/>
                </a:moveTo>
                <a:cubicBezTo>
                  <a:pt x="1050616" y="0"/>
                  <a:pt x="1762956" y="712340"/>
                  <a:pt x="1762956" y="1591056"/>
                </a:cubicBezTo>
                <a:cubicBezTo>
                  <a:pt x="1762956" y="2469772"/>
                  <a:pt x="1050616" y="3182112"/>
                  <a:pt x="171900" y="3182112"/>
                </a:cubicBezTo>
                <a:cubicBezTo>
                  <a:pt x="116980" y="3182112"/>
                  <a:pt x="62710" y="3179330"/>
                  <a:pt x="9224" y="3173898"/>
                </a:cubicBezTo>
                <a:lnTo>
                  <a:pt x="0" y="3172490"/>
                </a:lnTo>
                <a:lnTo>
                  <a:pt x="0" y="9622"/>
                </a:lnTo>
                <a:lnTo>
                  <a:pt x="9224" y="8215"/>
                </a:lnTo>
                <a:cubicBezTo>
                  <a:pt x="62710" y="2783"/>
                  <a:pt x="116980" y="0"/>
                  <a:pt x="1719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nail, small, table, sitting&#10;&#10;Description automatically generated">
            <a:extLst>
              <a:ext uri="{FF2B5EF4-FFF2-40B4-BE49-F238E27FC236}">
                <a16:creationId xmlns:a16="http://schemas.microsoft.com/office/drawing/2014/main" id="{74704674-779E-4009-B965-B775E294DAFE}"/>
              </a:ext>
            </a:extLst>
          </p:cNvPr>
          <p:cNvPicPr>
            <a:picLocks noChangeAspect="1"/>
          </p:cNvPicPr>
          <p:nvPr/>
        </p:nvPicPr>
        <p:blipFill rotWithShape="1">
          <a:blip r:embed="rId3"/>
          <a:srcRect l="31771" r="30832" b="-1"/>
          <a:stretch/>
        </p:blipFill>
        <p:spPr>
          <a:xfrm>
            <a:off x="-6" y="457200"/>
            <a:ext cx="1598364" cy="2852928"/>
          </a:xfrm>
          <a:custGeom>
            <a:avLst/>
            <a:gdLst>
              <a:gd name="connsiteX0" fmla="*/ 171900 w 1598364"/>
              <a:gd name="connsiteY0" fmla="*/ 0 h 2852928"/>
              <a:gd name="connsiteX1" fmla="*/ 1598364 w 1598364"/>
              <a:gd name="connsiteY1" fmla="*/ 1426464 h 2852928"/>
              <a:gd name="connsiteX2" fmla="*/ 171900 w 1598364"/>
              <a:gd name="connsiteY2" fmla="*/ 2852928 h 2852928"/>
              <a:gd name="connsiteX3" fmla="*/ 26052 w 1598364"/>
              <a:gd name="connsiteY3" fmla="*/ 2845563 h 2852928"/>
              <a:gd name="connsiteX4" fmla="*/ 0 w 1598364"/>
              <a:gd name="connsiteY4" fmla="*/ 2841587 h 2852928"/>
              <a:gd name="connsiteX5" fmla="*/ 0 w 1598364"/>
              <a:gd name="connsiteY5" fmla="*/ 11341 h 2852928"/>
              <a:gd name="connsiteX6" fmla="*/ 26052 w 1598364"/>
              <a:gd name="connsiteY6" fmla="*/ 7365 h 2852928"/>
              <a:gd name="connsiteX7" fmla="*/ 171900 w 1598364"/>
              <a:gd name="connsiteY7" fmla="*/ 0 h 285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364" h="2852928">
                <a:moveTo>
                  <a:pt x="171900" y="0"/>
                </a:moveTo>
                <a:cubicBezTo>
                  <a:pt x="959714" y="0"/>
                  <a:pt x="1598364" y="638650"/>
                  <a:pt x="1598364" y="1426464"/>
                </a:cubicBezTo>
                <a:cubicBezTo>
                  <a:pt x="1598364" y="2214278"/>
                  <a:pt x="959714" y="2852928"/>
                  <a:pt x="171900" y="2852928"/>
                </a:cubicBezTo>
                <a:cubicBezTo>
                  <a:pt x="122662" y="2852928"/>
                  <a:pt x="74006" y="2850433"/>
                  <a:pt x="26052" y="2845563"/>
                </a:cubicBezTo>
                <a:lnTo>
                  <a:pt x="0" y="2841587"/>
                </a:lnTo>
                <a:lnTo>
                  <a:pt x="0" y="11341"/>
                </a:lnTo>
                <a:lnTo>
                  <a:pt x="26052" y="7365"/>
                </a:lnTo>
                <a:cubicBezTo>
                  <a:pt x="74006" y="2495"/>
                  <a:pt x="122662" y="0"/>
                  <a:pt x="171900" y="0"/>
                </a:cubicBezTo>
                <a:close/>
              </a:path>
            </a:pathLst>
          </a:custGeom>
        </p:spPr>
      </p:pic>
      <p:sp>
        <p:nvSpPr>
          <p:cNvPr id="41" name="Oval 40">
            <a:extLst>
              <a:ext uri="{FF2B5EF4-FFF2-40B4-BE49-F238E27FC236}">
                <a16:creationId xmlns:a16="http://schemas.microsoft.com/office/drawing/2014/main" id="{593AFE2C-42B2-4C01-B3C4-EFFC4FA67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8307" y="2926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lastic container of food&#10;&#10;Description automatically generated">
            <a:extLst>
              <a:ext uri="{FF2B5EF4-FFF2-40B4-BE49-F238E27FC236}">
                <a16:creationId xmlns:a16="http://schemas.microsoft.com/office/drawing/2014/main" id="{BA8A1F6C-3829-CB4A-AFBE-CB2EA4D05C91}"/>
              </a:ext>
            </a:extLst>
          </p:cNvPr>
          <p:cNvPicPr>
            <a:picLocks noChangeAspect="1"/>
          </p:cNvPicPr>
          <p:nvPr/>
        </p:nvPicPr>
        <p:blipFill rotWithShape="1">
          <a:blip r:embed="rId4">
            <a:extLst>
              <a:ext uri="{28A0092B-C50C-407E-A947-70E740481C1C}">
                <a14:useLocalDpi xmlns:a14="http://schemas.microsoft.com/office/drawing/2010/main" val="0"/>
              </a:ext>
            </a:extLst>
          </a:blip>
          <a:srcRect l="32251" r="-4" b="-4"/>
          <a:stretch/>
        </p:blipFill>
        <p:spPr>
          <a:xfrm>
            <a:off x="2142899" y="457200"/>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43" name="Oval 42">
            <a:extLst>
              <a:ext uri="{FF2B5EF4-FFF2-40B4-BE49-F238E27FC236}">
                <a16:creationId xmlns:a16="http://schemas.microsoft.com/office/drawing/2014/main" id="{59C1EA7D-CC54-4A0A-B26F-2D24CAF26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75776" y="2926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hand holding a cup&#10;&#10;Description automatically generated">
            <a:extLst>
              <a:ext uri="{FF2B5EF4-FFF2-40B4-BE49-F238E27FC236}">
                <a16:creationId xmlns:a16="http://schemas.microsoft.com/office/drawing/2014/main" id="{A9ADCDF2-DFE1-A24D-BD97-6E62D4DBF93E}"/>
              </a:ext>
            </a:extLst>
          </p:cNvPr>
          <p:cNvPicPr>
            <a:picLocks noChangeAspect="1"/>
          </p:cNvPicPr>
          <p:nvPr/>
        </p:nvPicPr>
        <p:blipFill rotWithShape="1">
          <a:blip r:embed="rId5">
            <a:extLst>
              <a:ext uri="{28A0092B-C50C-407E-A947-70E740481C1C}">
                <a14:useLocalDpi xmlns:a14="http://schemas.microsoft.com/office/drawing/2010/main" val="0"/>
              </a:ext>
            </a:extLst>
          </a:blip>
          <a:srcRect t="2661" r="5" b="16593"/>
          <a:stretch/>
        </p:blipFill>
        <p:spPr>
          <a:xfrm>
            <a:off x="5540368" y="457200"/>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45" name="Oval 44">
            <a:extLst>
              <a:ext uri="{FF2B5EF4-FFF2-40B4-BE49-F238E27FC236}">
                <a16:creationId xmlns:a16="http://schemas.microsoft.com/office/drawing/2014/main" id="{6F813F29-DA0C-4A27-95C9-47F5D0690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42346" y="3429000"/>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A plate of food and a cup of coffee&#10;&#10;Description automatically generated">
            <a:extLst>
              <a:ext uri="{FF2B5EF4-FFF2-40B4-BE49-F238E27FC236}">
                <a16:creationId xmlns:a16="http://schemas.microsoft.com/office/drawing/2014/main" id="{80507486-A790-F146-A372-0BCF18F85847}"/>
              </a:ext>
            </a:extLst>
          </p:cNvPr>
          <p:cNvPicPr>
            <a:picLocks noChangeAspect="1"/>
          </p:cNvPicPr>
          <p:nvPr/>
        </p:nvPicPr>
        <p:blipFill rotWithShape="1">
          <a:blip r:embed="rId6">
            <a:extLst>
              <a:ext uri="{28A0092B-C50C-407E-A947-70E740481C1C}">
                <a14:useLocalDpi xmlns:a14="http://schemas.microsoft.com/office/drawing/2010/main" val="0"/>
              </a:ext>
            </a:extLst>
          </a:blip>
          <a:srcRect l="22451" r="9796" b="-4"/>
          <a:stretch/>
        </p:blipFill>
        <p:spPr>
          <a:xfrm>
            <a:off x="7206938" y="3593592"/>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47" name="Freeform: Shape 46">
            <a:extLst>
              <a:ext uri="{FF2B5EF4-FFF2-40B4-BE49-F238E27FC236}">
                <a16:creationId xmlns:a16="http://schemas.microsoft.com/office/drawing/2014/main" id="{39F66804-1CC4-4C70-B440-D0033952B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429044" y="3310128"/>
            <a:ext cx="1762956" cy="3182112"/>
          </a:xfrm>
          <a:custGeom>
            <a:avLst/>
            <a:gdLst>
              <a:gd name="connsiteX0" fmla="*/ 171900 w 1762956"/>
              <a:gd name="connsiteY0" fmla="*/ 0 h 3182112"/>
              <a:gd name="connsiteX1" fmla="*/ 1762956 w 1762956"/>
              <a:gd name="connsiteY1" fmla="*/ 1591056 h 3182112"/>
              <a:gd name="connsiteX2" fmla="*/ 171900 w 1762956"/>
              <a:gd name="connsiteY2" fmla="*/ 3182112 h 3182112"/>
              <a:gd name="connsiteX3" fmla="*/ 9224 w 1762956"/>
              <a:gd name="connsiteY3" fmla="*/ 3173898 h 3182112"/>
              <a:gd name="connsiteX4" fmla="*/ 0 w 1762956"/>
              <a:gd name="connsiteY4" fmla="*/ 3172490 h 3182112"/>
              <a:gd name="connsiteX5" fmla="*/ 0 w 1762956"/>
              <a:gd name="connsiteY5" fmla="*/ 9622 h 3182112"/>
              <a:gd name="connsiteX6" fmla="*/ 9224 w 1762956"/>
              <a:gd name="connsiteY6" fmla="*/ 8215 h 3182112"/>
              <a:gd name="connsiteX7" fmla="*/ 171900 w 1762956"/>
              <a:gd name="connsiteY7" fmla="*/ 0 h 31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956" h="3182112">
                <a:moveTo>
                  <a:pt x="171900" y="0"/>
                </a:moveTo>
                <a:cubicBezTo>
                  <a:pt x="1050616" y="0"/>
                  <a:pt x="1762956" y="712340"/>
                  <a:pt x="1762956" y="1591056"/>
                </a:cubicBezTo>
                <a:cubicBezTo>
                  <a:pt x="1762956" y="2469772"/>
                  <a:pt x="1050616" y="3182112"/>
                  <a:pt x="171900" y="3182112"/>
                </a:cubicBezTo>
                <a:cubicBezTo>
                  <a:pt x="116980" y="3182112"/>
                  <a:pt x="62710" y="3179330"/>
                  <a:pt x="9224" y="3173898"/>
                </a:cubicBezTo>
                <a:lnTo>
                  <a:pt x="0" y="3172490"/>
                </a:lnTo>
                <a:lnTo>
                  <a:pt x="0" y="9622"/>
                </a:lnTo>
                <a:lnTo>
                  <a:pt x="9224" y="8215"/>
                </a:lnTo>
                <a:cubicBezTo>
                  <a:pt x="62710" y="2783"/>
                  <a:pt x="116980" y="0"/>
                  <a:pt x="1719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picture containing dumpling, banana, food, table&#10;&#10;Description automatically generated">
            <a:extLst>
              <a:ext uri="{FF2B5EF4-FFF2-40B4-BE49-F238E27FC236}">
                <a16:creationId xmlns:a16="http://schemas.microsoft.com/office/drawing/2014/main" id="{C0F6141E-FE66-554B-A387-6C3DABE9B4C9}"/>
              </a:ext>
            </a:extLst>
          </p:cNvPr>
          <p:cNvPicPr>
            <a:picLocks noChangeAspect="1"/>
          </p:cNvPicPr>
          <p:nvPr/>
        </p:nvPicPr>
        <p:blipFill rotWithShape="1">
          <a:blip r:embed="rId7">
            <a:extLst>
              <a:ext uri="{28A0092B-C50C-407E-A947-70E740481C1C}">
                <a14:useLocalDpi xmlns:a14="http://schemas.microsoft.com/office/drawing/2010/main" val="0"/>
              </a:ext>
            </a:extLst>
          </a:blip>
          <a:srcRect l="4475" r="30186" b="-4"/>
          <a:stretch/>
        </p:blipFill>
        <p:spPr>
          <a:xfrm>
            <a:off x="10593636" y="3474720"/>
            <a:ext cx="1598364" cy="2852928"/>
          </a:xfrm>
          <a:custGeom>
            <a:avLst/>
            <a:gdLst>
              <a:gd name="connsiteX0" fmla="*/ 1426464 w 1598364"/>
              <a:gd name="connsiteY0" fmla="*/ 0 h 2852928"/>
              <a:gd name="connsiteX1" fmla="*/ 1572312 w 1598364"/>
              <a:gd name="connsiteY1" fmla="*/ 7365 h 2852928"/>
              <a:gd name="connsiteX2" fmla="*/ 1598364 w 1598364"/>
              <a:gd name="connsiteY2" fmla="*/ 11341 h 2852928"/>
              <a:gd name="connsiteX3" fmla="*/ 1598364 w 1598364"/>
              <a:gd name="connsiteY3" fmla="*/ 2841587 h 2852928"/>
              <a:gd name="connsiteX4" fmla="*/ 1572312 w 1598364"/>
              <a:gd name="connsiteY4" fmla="*/ 2845563 h 2852928"/>
              <a:gd name="connsiteX5" fmla="*/ 1426464 w 1598364"/>
              <a:gd name="connsiteY5" fmla="*/ 2852928 h 2852928"/>
              <a:gd name="connsiteX6" fmla="*/ 0 w 1598364"/>
              <a:gd name="connsiteY6" fmla="*/ 1426464 h 2852928"/>
              <a:gd name="connsiteX7" fmla="*/ 1426464 w 1598364"/>
              <a:gd name="connsiteY7" fmla="*/ 0 h 285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364" h="2852928">
                <a:moveTo>
                  <a:pt x="1426464" y="0"/>
                </a:moveTo>
                <a:cubicBezTo>
                  <a:pt x="1475702" y="0"/>
                  <a:pt x="1524358" y="2495"/>
                  <a:pt x="1572312" y="7365"/>
                </a:cubicBezTo>
                <a:lnTo>
                  <a:pt x="1598364" y="11341"/>
                </a:lnTo>
                <a:lnTo>
                  <a:pt x="1598364" y="2841587"/>
                </a:lnTo>
                <a:lnTo>
                  <a:pt x="1572312" y="2845563"/>
                </a:lnTo>
                <a:cubicBezTo>
                  <a:pt x="1524358" y="2850433"/>
                  <a:pt x="1475702" y="2852928"/>
                  <a:pt x="1426464" y="2852928"/>
                </a:cubicBezTo>
                <a:cubicBezTo>
                  <a:pt x="638650" y="2852928"/>
                  <a:pt x="0" y="2214278"/>
                  <a:pt x="0" y="1426464"/>
                </a:cubicBezTo>
                <a:cubicBezTo>
                  <a:pt x="0" y="638650"/>
                  <a:pt x="638650" y="0"/>
                  <a:pt x="1426464" y="0"/>
                </a:cubicBezTo>
                <a:close/>
              </a:path>
            </a:pathLst>
          </a:custGeom>
        </p:spPr>
      </p:pic>
      <p:sp>
        <p:nvSpPr>
          <p:cNvPr id="17" name="Rectangle 16">
            <a:extLst>
              <a:ext uri="{FF2B5EF4-FFF2-40B4-BE49-F238E27FC236}">
                <a16:creationId xmlns:a16="http://schemas.microsoft.com/office/drawing/2014/main" id="{54ECE7F8-72CB-9B48-91C6-8C009C92FD60}"/>
              </a:ext>
            </a:extLst>
          </p:cNvPr>
          <p:cNvSpPr/>
          <p:nvPr/>
        </p:nvSpPr>
        <p:spPr>
          <a:xfrm>
            <a:off x="9017876" y="93486"/>
            <a:ext cx="2995448" cy="2585323"/>
          </a:xfrm>
          <a:prstGeom prst="rect">
            <a:avLst/>
          </a:prstGeom>
          <a:noFill/>
        </p:spPr>
        <p:txBody>
          <a:bodyPr wrap="square" lIns="91440" tIns="45720" rIns="91440" bIns="45720">
            <a:spAutoFit/>
          </a:bodyPr>
          <a:lstStyle/>
          <a:p>
            <a:pPr algn="ctr"/>
            <a:r>
              <a:rPr lang="en-US" sz="5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Flushing,Queens</a:t>
            </a:r>
            <a:endPar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Wins!</a:t>
            </a:r>
          </a:p>
        </p:txBody>
      </p:sp>
      <p:sp>
        <p:nvSpPr>
          <p:cNvPr id="19" name="Rectangle 18">
            <a:extLst>
              <a:ext uri="{FF2B5EF4-FFF2-40B4-BE49-F238E27FC236}">
                <a16:creationId xmlns:a16="http://schemas.microsoft.com/office/drawing/2014/main" id="{75FE9CAA-CDCF-264D-A74D-A004E82E0FAB}"/>
              </a:ext>
            </a:extLst>
          </p:cNvPr>
          <p:cNvSpPr/>
          <p:nvPr/>
        </p:nvSpPr>
        <p:spPr>
          <a:xfrm>
            <a:off x="828280" y="3177647"/>
            <a:ext cx="3507692"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Conclusion:</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20" name="TextBox 19">
            <a:extLst>
              <a:ext uri="{FF2B5EF4-FFF2-40B4-BE49-F238E27FC236}">
                <a16:creationId xmlns:a16="http://schemas.microsoft.com/office/drawing/2014/main" id="{0C6D65A7-21D6-5349-A8CF-3B2805E5428D}"/>
              </a:ext>
            </a:extLst>
          </p:cNvPr>
          <p:cNvSpPr txBox="1"/>
          <p:nvPr/>
        </p:nvSpPr>
        <p:spPr>
          <a:xfrm>
            <a:off x="9801762" y="6487555"/>
            <a:ext cx="3017520" cy="338554"/>
          </a:xfrm>
          <a:prstGeom prst="rect">
            <a:avLst/>
          </a:prstGeom>
          <a:noFill/>
        </p:spPr>
        <p:txBody>
          <a:bodyPr wrap="square" rtlCol="0">
            <a:spAutoFit/>
          </a:bodyPr>
          <a:lstStyle/>
          <a:p>
            <a:r>
              <a:rPr lang="en-US" sz="1600" dirty="0">
                <a:solidFill>
                  <a:schemeClr val="accent5">
                    <a:lumMod val="50000"/>
                  </a:schemeClr>
                </a:solidFill>
              </a:rPr>
              <a:t>Photos by Google Search</a:t>
            </a:r>
          </a:p>
        </p:txBody>
      </p:sp>
    </p:spTree>
    <p:extLst>
      <p:ext uri="{BB962C8B-B14F-4D97-AF65-F5344CB8AC3E}">
        <p14:creationId xmlns:p14="http://schemas.microsoft.com/office/powerpoint/2010/main" val="100586917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492</Words>
  <Application>Microsoft Macintosh PowerPoint</Application>
  <PresentationFormat>Widescreen</PresentationFormat>
  <Paragraphs>36</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Courier New</vt:lpstr>
      <vt:lpstr>Office Theme</vt:lpstr>
      <vt:lpstr>New Asian Recreational Food Hall Location &amp; Venues </vt:lpstr>
      <vt:lpstr>Business Idea</vt:lpstr>
      <vt:lpstr>The data I used in this project is obtained from https://geo.nyu.edu/catalog/nyu_2451_34572. It contains the data of all the neighborhoods and boroughs in New York City. It belongs to New York University Spatial Data Repository. The dataset is free and downloaded to the server.   </vt:lpstr>
      <vt:lpstr>Techniques used in this project includes: </vt:lpstr>
      <vt:lpstr>Using the Foursquare API and then I cleaned the json and structure it into pandas data frame. 100 venues were returned by Foursquare. </vt:lpstr>
      <vt:lpstr>Lower left: Map of New York with neighborhood superimposed on top   Upper right: Map of Queens with neighborhood superimposed on top </vt:lpstr>
      <vt:lpstr>How to get the results?      </vt:lpstr>
      <vt:lpstr>The neighborhood in Queens has the most bubble tea shops is Flushing.   The second highest common venue for bubble tea shop is Whitestone.   However, Flushing is in cluster 1(cluster label 0 red color) commercial area, Whitestone is in cluster 3(cluster label 2 blue color) residential area.   What we are looking for is a commercial oriented neighborhood.   Therefore, our new Asian recreational food hall should be placed in Flushing since it is a neighborhood which has most of the customers who are the same targeted customers of bubble tea shops.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Elena  Jayne</dc:creator>
  <cp:lastModifiedBy>Elena  Jayne</cp:lastModifiedBy>
  <cp:revision>2</cp:revision>
  <dcterms:created xsi:type="dcterms:W3CDTF">2019-11-24T19:31:47Z</dcterms:created>
  <dcterms:modified xsi:type="dcterms:W3CDTF">2019-11-24T19:43:13Z</dcterms:modified>
</cp:coreProperties>
</file>